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59" r:id="rId5"/>
    <p:sldId id="263" r:id="rId6"/>
    <p:sldId id="265" r:id="rId7"/>
    <p:sldId id="279" r:id="rId8"/>
    <p:sldId id="332" r:id="rId9"/>
    <p:sldId id="278" r:id="rId10"/>
    <p:sldId id="303" r:id="rId11"/>
    <p:sldId id="277" r:id="rId12"/>
    <p:sldId id="275" r:id="rId13"/>
    <p:sldId id="274" r:id="rId14"/>
    <p:sldId id="273" r:id="rId15"/>
    <p:sldId id="272" r:id="rId16"/>
    <p:sldId id="271" r:id="rId17"/>
    <p:sldId id="270" r:id="rId18"/>
    <p:sldId id="325" r:id="rId19"/>
    <p:sldId id="269" r:id="rId20"/>
    <p:sldId id="266" r:id="rId21"/>
    <p:sldId id="331" r:id="rId22"/>
    <p:sldId id="384" r:id="rId23"/>
    <p:sldId id="281" r:id="rId24"/>
    <p:sldId id="282" r:id="rId25"/>
    <p:sldId id="326" r:id="rId26"/>
    <p:sldId id="305" r:id="rId27"/>
    <p:sldId id="301" r:id="rId28"/>
    <p:sldId id="302" r:id="rId29"/>
    <p:sldId id="333" r:id="rId30"/>
    <p:sldId id="334" r:id="rId31"/>
    <p:sldId id="337" r:id="rId32"/>
    <p:sldId id="284" r:id="rId33"/>
    <p:sldId id="336" r:id="rId34"/>
    <p:sldId id="335" r:id="rId35"/>
    <p:sldId id="286" r:id="rId36"/>
    <p:sldId id="287" r:id="rId37"/>
    <p:sldId id="339" r:id="rId38"/>
    <p:sldId id="338" r:id="rId39"/>
    <p:sldId id="288" r:id="rId40"/>
    <p:sldId id="289" r:id="rId41"/>
    <p:sldId id="344" r:id="rId42"/>
    <p:sldId id="347" r:id="rId43"/>
    <p:sldId id="346" r:id="rId44"/>
    <p:sldId id="380" r:id="rId45"/>
    <p:sldId id="381" r:id="rId46"/>
    <p:sldId id="342" r:id="rId47"/>
    <p:sldId id="369" r:id="rId48"/>
    <p:sldId id="297" r:id="rId49"/>
    <p:sldId id="371" r:id="rId50"/>
    <p:sldId id="350" r:id="rId51"/>
    <p:sldId id="352" r:id="rId52"/>
    <p:sldId id="353" r:id="rId53"/>
    <p:sldId id="351" r:id="rId54"/>
    <p:sldId id="358" r:id="rId55"/>
    <p:sldId id="357" r:id="rId56"/>
    <p:sldId id="359" r:id="rId57"/>
    <p:sldId id="360" r:id="rId58"/>
    <p:sldId id="362" r:id="rId59"/>
    <p:sldId id="361" r:id="rId60"/>
    <p:sldId id="386" r:id="rId61"/>
    <p:sldId id="387" r:id="rId62"/>
    <p:sldId id="363" r:id="rId63"/>
    <p:sldId id="364" r:id="rId64"/>
    <p:sldId id="372" r:id="rId65"/>
    <p:sldId id="373" r:id="rId66"/>
    <p:sldId id="367" r:id="rId67"/>
    <p:sldId id="382" r:id="rId68"/>
    <p:sldId id="385" r:id="rId69"/>
    <p:sldId id="375" r:id="rId70"/>
    <p:sldId id="376" r:id="rId71"/>
    <p:sldId id="377" r:id="rId72"/>
    <p:sldId id="378" r:id="rId73"/>
    <p:sldId id="379" r:id="rId74"/>
    <p:sldId id="383" r:id="rId7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E50B2"/>
    <a:srgbClr val="184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1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0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0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9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4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2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0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5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6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5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9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63BCA-3DD0-4933-B6AA-C7FD5835D899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45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332576" y="316194"/>
            <a:ext cx="3811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Het atoommodel van John Dalton.</a:t>
            </a:r>
          </a:p>
          <a:p>
            <a:endParaRPr lang="nl-NL" sz="4000" dirty="0"/>
          </a:p>
          <a:p>
            <a:r>
              <a:rPr lang="nl-NL" sz="4000" dirty="0"/>
              <a:t>1808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1713" t="-374" r="14392" b="374"/>
          <a:stretch/>
        </p:blipFill>
        <p:spPr>
          <a:xfrm flipH="1">
            <a:off x="-3" y="-59821"/>
            <a:ext cx="5159232" cy="69178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50" y="3282024"/>
            <a:ext cx="34194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Li</a:t>
            </a:r>
          </a:p>
          <a:p>
            <a:r>
              <a:rPr lang="nl-NL" sz="2000" dirty="0"/>
              <a:t>3 elektronen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FF0000"/>
                </a:solidFill>
              </a:rPr>
              <a:t>elektronenconfiguratie</a:t>
            </a:r>
          </a:p>
          <a:p>
            <a:r>
              <a:rPr lang="nl-NL" sz="2000" dirty="0">
                <a:solidFill>
                  <a:srgbClr val="FF0000"/>
                </a:solidFill>
              </a:rPr>
              <a:t>2,1 </a:t>
            </a:r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7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Be</a:t>
            </a:r>
          </a:p>
          <a:p>
            <a:r>
              <a:rPr lang="nl-NL" sz="2000" dirty="0">
                <a:solidFill>
                  <a:srgbClr val="FF0000"/>
                </a:solidFill>
              </a:rPr>
              <a:t>4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>
                <a:solidFill>
                  <a:srgbClr val="FF0000"/>
                </a:solidFill>
              </a:rPr>
              <a:t>2,2</a:t>
            </a:r>
            <a:r>
              <a:rPr lang="nl-NL" sz="2000" dirty="0"/>
              <a:t> </a:t>
            </a:r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B</a:t>
            </a:r>
          </a:p>
          <a:p>
            <a:r>
              <a:rPr lang="nl-NL" sz="2000" dirty="0">
                <a:solidFill>
                  <a:srgbClr val="FF0000"/>
                </a:solidFill>
              </a:rPr>
              <a:t>5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</a:t>
            </a:r>
            <a:r>
              <a:rPr lang="nl-NL" sz="2000" dirty="0">
                <a:solidFill>
                  <a:srgbClr val="FF0000"/>
                </a:solidFill>
              </a:rPr>
              <a:t>3</a:t>
            </a:r>
            <a:r>
              <a:rPr lang="nl-NL" sz="2000" dirty="0"/>
              <a:t> </a:t>
            </a:r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6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C</a:t>
            </a:r>
          </a:p>
          <a:p>
            <a:r>
              <a:rPr lang="nl-NL" sz="2000" dirty="0">
                <a:solidFill>
                  <a:srgbClr val="FF0000"/>
                </a:solidFill>
              </a:rPr>
              <a:t>6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</a:t>
            </a:r>
            <a:r>
              <a:rPr lang="nl-NL" sz="2000" dirty="0">
                <a:solidFill>
                  <a:srgbClr val="FF0000"/>
                </a:solidFill>
              </a:rPr>
              <a:t>4</a:t>
            </a:r>
            <a:r>
              <a:rPr lang="nl-NL" sz="2000" dirty="0"/>
              <a:t> </a:t>
            </a:r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N</a:t>
            </a:r>
          </a:p>
          <a:p>
            <a:r>
              <a:rPr lang="nl-NL" sz="2000" dirty="0">
                <a:solidFill>
                  <a:srgbClr val="FF0000"/>
                </a:solidFill>
              </a:rPr>
              <a:t>7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</a:t>
            </a:r>
            <a:r>
              <a:rPr lang="nl-NL" sz="2000" dirty="0">
                <a:solidFill>
                  <a:srgbClr val="FF0000"/>
                </a:solidFill>
              </a:rPr>
              <a:t>5</a:t>
            </a:r>
            <a:r>
              <a:rPr lang="nl-NL" sz="2000" dirty="0"/>
              <a:t> </a:t>
            </a:r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6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O</a:t>
            </a:r>
          </a:p>
          <a:p>
            <a:r>
              <a:rPr lang="nl-NL" sz="2000" dirty="0">
                <a:solidFill>
                  <a:srgbClr val="FF0000"/>
                </a:solidFill>
              </a:rPr>
              <a:t>8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</a:t>
            </a:r>
            <a:r>
              <a:rPr lang="nl-NL" sz="2000" dirty="0">
                <a:solidFill>
                  <a:srgbClr val="FF0000"/>
                </a:solidFill>
              </a:rPr>
              <a:t>6</a:t>
            </a:r>
            <a:r>
              <a:rPr lang="nl-NL" sz="2000" dirty="0"/>
              <a:t> </a:t>
            </a:r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F</a:t>
            </a:r>
          </a:p>
          <a:p>
            <a:r>
              <a:rPr lang="nl-NL" sz="2000" dirty="0">
                <a:solidFill>
                  <a:srgbClr val="FF0000"/>
                </a:solidFill>
              </a:rPr>
              <a:t>9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</a:t>
            </a:r>
            <a:r>
              <a:rPr lang="nl-NL" sz="2000" dirty="0">
                <a:solidFill>
                  <a:srgbClr val="FF0000"/>
                </a:solidFill>
              </a:rPr>
              <a:t>7</a:t>
            </a:r>
            <a:r>
              <a:rPr lang="nl-NL" sz="2000" dirty="0"/>
              <a:t> </a:t>
            </a:r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0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Ne</a:t>
            </a:r>
          </a:p>
          <a:p>
            <a:r>
              <a:rPr lang="nl-NL" sz="2000" dirty="0">
                <a:solidFill>
                  <a:srgbClr val="FF0000"/>
                </a:solidFill>
              </a:rPr>
              <a:t>10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</a:t>
            </a:r>
            <a:r>
              <a:rPr lang="nl-NL" sz="2000" dirty="0">
                <a:solidFill>
                  <a:srgbClr val="FF0000"/>
                </a:solidFill>
              </a:rPr>
              <a:t>8</a:t>
            </a:r>
            <a:r>
              <a:rPr lang="nl-NL" sz="2000" dirty="0"/>
              <a:t> </a:t>
            </a:r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7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/>
          <p:cNvSpPr txBox="1"/>
          <p:nvPr/>
        </p:nvSpPr>
        <p:spPr>
          <a:xfrm>
            <a:off x="109400" y="0"/>
            <a:ext cx="4316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Ne </a:t>
            </a:r>
            <a:r>
              <a:rPr lang="nl-NL" sz="2400" dirty="0">
                <a:solidFill>
                  <a:srgbClr val="FF0000"/>
                </a:solidFill>
              </a:rPr>
              <a:t>edelgas</a:t>
            </a:r>
          </a:p>
          <a:p>
            <a:r>
              <a:rPr lang="nl-NL" sz="2000" dirty="0"/>
              <a:t>10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</a:t>
            </a:r>
            <a:r>
              <a:rPr lang="nl-NL" sz="2000" dirty="0">
                <a:solidFill>
                  <a:srgbClr val="FF0000"/>
                </a:solidFill>
              </a:rPr>
              <a:t>8</a:t>
            </a:r>
            <a:r>
              <a:rPr lang="nl-NL" sz="2000" dirty="0"/>
              <a:t> </a:t>
            </a:r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2434205" y="241687"/>
            <a:ext cx="6476170" cy="6350334"/>
            <a:chOff x="2434205" y="241687"/>
            <a:chExt cx="6476170" cy="6350334"/>
          </a:xfrm>
        </p:grpSpPr>
        <p:sp>
          <p:nvSpPr>
            <p:cNvPr id="25" name="Ovaal 24"/>
            <p:cNvSpPr>
              <a:spLocks noChangeAspect="1"/>
            </p:cNvSpPr>
            <p:nvPr/>
          </p:nvSpPr>
          <p:spPr>
            <a:xfrm>
              <a:off x="5629987" y="351264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Ovaal 2"/>
            <p:cNvSpPr/>
            <p:nvPr/>
          </p:nvSpPr>
          <p:spPr>
            <a:xfrm>
              <a:off x="2434205" y="241687"/>
              <a:ext cx="6476170" cy="635033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Ovaal 4"/>
            <p:cNvSpPr>
              <a:spLocks noChangeAspect="1"/>
            </p:cNvSpPr>
            <p:nvPr/>
          </p:nvSpPr>
          <p:spPr>
            <a:xfrm>
              <a:off x="3156925" y="873435"/>
              <a:ext cx="5036059" cy="509002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>
              <a:off x="3878379" y="1708034"/>
              <a:ext cx="3587823" cy="34176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>
              <a:spLocks noChangeAspect="1"/>
            </p:cNvSpPr>
            <p:nvPr/>
          </p:nvSpPr>
          <p:spPr>
            <a:xfrm>
              <a:off x="5529677" y="31220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/>
            <p:cNvSpPr>
              <a:spLocks noChangeAspect="1"/>
            </p:cNvSpPr>
            <p:nvPr/>
          </p:nvSpPr>
          <p:spPr>
            <a:xfrm>
              <a:off x="5553445" y="343638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/>
            <p:cNvSpPr>
              <a:spLocks noChangeAspect="1"/>
            </p:cNvSpPr>
            <p:nvPr/>
          </p:nvSpPr>
          <p:spPr>
            <a:xfrm>
              <a:off x="5456972" y="32937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/>
            <p:cNvSpPr>
              <a:spLocks noChangeAspect="1"/>
            </p:cNvSpPr>
            <p:nvPr/>
          </p:nvSpPr>
          <p:spPr>
            <a:xfrm>
              <a:off x="5617760" y="325212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5609372" y="34461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5710741" y="3160298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5879218" y="34249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5886907" y="3221174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5807912" y="335404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5918267" y="3340398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5508804" y="3459056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5624751" y="3140080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/>
            <p:cNvSpPr>
              <a:spLocks noChangeAspect="1"/>
            </p:cNvSpPr>
            <p:nvPr/>
          </p:nvSpPr>
          <p:spPr>
            <a:xfrm>
              <a:off x="5744295" y="3506091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/>
            <p:cNvSpPr>
              <a:spLocks noChangeAspect="1"/>
            </p:cNvSpPr>
            <p:nvPr/>
          </p:nvSpPr>
          <p:spPr>
            <a:xfrm>
              <a:off x="5726119" y="325689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Ovaal 25"/>
            <p:cNvSpPr>
              <a:spLocks noChangeAspect="1"/>
            </p:cNvSpPr>
            <p:nvPr/>
          </p:nvSpPr>
          <p:spPr>
            <a:xfrm>
              <a:off x="5731639" y="339906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Ovaal 26"/>
            <p:cNvSpPr>
              <a:spLocks noChangeAspect="1"/>
            </p:cNvSpPr>
            <p:nvPr/>
          </p:nvSpPr>
          <p:spPr>
            <a:xfrm>
              <a:off x="5798824" y="313185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Ovaal 27"/>
            <p:cNvSpPr>
              <a:spLocks noChangeAspect="1"/>
            </p:cNvSpPr>
            <p:nvPr/>
          </p:nvSpPr>
          <p:spPr>
            <a:xfrm>
              <a:off x="5480142" y="320793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Ovaal 28"/>
            <p:cNvSpPr>
              <a:spLocks noChangeAspect="1"/>
            </p:cNvSpPr>
            <p:nvPr/>
          </p:nvSpPr>
          <p:spPr>
            <a:xfrm>
              <a:off x="5564258" y="3326667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>
              <a:spLocks noChangeAspect="1"/>
            </p:cNvSpPr>
            <p:nvPr/>
          </p:nvSpPr>
          <p:spPr>
            <a:xfrm>
              <a:off x="5474718" y="342330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5630483" y="3317240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>
              <a:spLocks noChangeAspect="1"/>
            </p:cNvSpPr>
            <p:nvPr/>
          </p:nvSpPr>
          <p:spPr>
            <a:xfrm flipH="1">
              <a:off x="6297136" y="1791058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/>
            <p:cNvSpPr>
              <a:spLocks noChangeAspect="1"/>
            </p:cNvSpPr>
            <p:nvPr/>
          </p:nvSpPr>
          <p:spPr>
            <a:xfrm flipH="1">
              <a:off x="4201992" y="4379009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/>
            <p:cNvSpPr>
              <a:spLocks noChangeAspect="1"/>
            </p:cNvSpPr>
            <p:nvPr/>
          </p:nvSpPr>
          <p:spPr>
            <a:xfrm flipH="1">
              <a:off x="4627858" y="5711897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/>
            <p:cNvSpPr>
              <a:spLocks noChangeAspect="1"/>
            </p:cNvSpPr>
            <p:nvPr/>
          </p:nvSpPr>
          <p:spPr>
            <a:xfrm flipH="1">
              <a:off x="3286655" y="4296223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>
              <a:spLocks noChangeAspect="1"/>
            </p:cNvSpPr>
            <p:nvPr/>
          </p:nvSpPr>
          <p:spPr>
            <a:xfrm flipH="1">
              <a:off x="4956870" y="914846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/>
            <p:cNvSpPr>
              <a:spLocks noChangeAspect="1"/>
            </p:cNvSpPr>
            <p:nvPr/>
          </p:nvSpPr>
          <p:spPr>
            <a:xfrm flipH="1">
              <a:off x="7830992" y="2152031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>
              <a:spLocks noChangeAspect="1"/>
            </p:cNvSpPr>
            <p:nvPr/>
          </p:nvSpPr>
          <p:spPr>
            <a:xfrm flipH="1">
              <a:off x="3279047" y="2511665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al 37"/>
            <p:cNvSpPr>
              <a:spLocks noChangeAspect="1"/>
            </p:cNvSpPr>
            <p:nvPr/>
          </p:nvSpPr>
          <p:spPr>
            <a:xfrm flipH="1">
              <a:off x="2576867" y="4461795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/>
            <p:cNvSpPr>
              <a:spLocks noChangeAspect="1"/>
            </p:cNvSpPr>
            <p:nvPr/>
          </p:nvSpPr>
          <p:spPr>
            <a:xfrm flipH="1">
              <a:off x="6837608" y="5624505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Ovaal 39"/>
            <p:cNvSpPr>
              <a:spLocks noChangeAspect="1"/>
            </p:cNvSpPr>
            <p:nvPr/>
          </p:nvSpPr>
          <p:spPr>
            <a:xfrm flipH="1">
              <a:off x="7783504" y="4665293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Ovaal 40"/>
            <p:cNvSpPr>
              <a:spLocks noChangeAspect="1"/>
            </p:cNvSpPr>
            <p:nvPr/>
          </p:nvSpPr>
          <p:spPr>
            <a:xfrm flipH="1">
              <a:off x="6490929" y="997632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Na</a:t>
            </a:r>
          </a:p>
          <a:p>
            <a:r>
              <a:rPr lang="nl-NL" sz="2000" dirty="0">
                <a:solidFill>
                  <a:srgbClr val="FF0000"/>
                </a:solidFill>
              </a:rPr>
              <a:t>11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2,8,</a:t>
            </a:r>
            <a:r>
              <a:rPr lang="nl-NL" sz="2000" dirty="0">
                <a:solidFill>
                  <a:srgbClr val="FF0000"/>
                </a:solidFill>
              </a:rPr>
              <a:t>1</a:t>
            </a:r>
            <a:r>
              <a:rPr lang="nl-NL" sz="2000" dirty="0"/>
              <a:t>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6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332576" y="316194"/>
            <a:ext cx="3811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Het atoommodel van 	Joseph</a:t>
            </a:r>
          </a:p>
          <a:p>
            <a:r>
              <a:rPr lang="nl-NL" sz="4000" dirty="0"/>
              <a:t>	Thomson.</a:t>
            </a:r>
          </a:p>
          <a:p>
            <a:r>
              <a:rPr lang="nl-NL" sz="4000" dirty="0"/>
              <a:t>1897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38" y="3298446"/>
            <a:ext cx="3314700" cy="3314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Mg</a:t>
            </a:r>
          </a:p>
          <a:p>
            <a:r>
              <a:rPr lang="nl-NL" sz="2000" dirty="0">
                <a:solidFill>
                  <a:srgbClr val="FF0000"/>
                </a:solidFill>
              </a:rPr>
              <a:t>12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2,8,</a:t>
            </a:r>
            <a:r>
              <a:rPr lang="nl-NL" sz="2000" dirty="0">
                <a:solidFill>
                  <a:srgbClr val="FF0000"/>
                </a:solidFill>
              </a:rPr>
              <a:t>2</a:t>
            </a:r>
            <a:r>
              <a:rPr lang="nl-NL" sz="2000" dirty="0"/>
              <a:t>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7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245651" y="969839"/>
            <a:ext cx="8192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					             </a:t>
            </a:r>
            <a:r>
              <a:rPr lang="nl-NL" dirty="0">
                <a:solidFill>
                  <a:srgbClr val="FF0000"/>
                </a:solidFill>
              </a:rPr>
              <a:t>valentie-elektron</a:t>
            </a:r>
            <a:r>
              <a:rPr lang="nl-NL" dirty="0"/>
              <a:t>        </a:t>
            </a:r>
          </a:p>
          <a:p>
            <a:endParaRPr lang="nl-NL" dirty="0"/>
          </a:p>
          <a:p>
            <a:r>
              <a:rPr lang="nl-NL" dirty="0"/>
              <a:t> 	         </a:t>
            </a:r>
          </a:p>
          <a:p>
            <a:r>
              <a:rPr lang="nl-NL" dirty="0"/>
              <a:t>                       </a:t>
            </a:r>
            <a:r>
              <a:rPr lang="nl-NL" dirty="0">
                <a:solidFill>
                  <a:srgbClr val="FF0000"/>
                </a:solidFill>
              </a:rPr>
              <a:t>M</a:t>
            </a:r>
            <a:r>
              <a:rPr lang="nl-NL" dirty="0"/>
              <a:t>-schil  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nl-NL" baseline="30000" dirty="0">
                <a:solidFill>
                  <a:schemeClr val="bg1"/>
                </a:solidFill>
              </a:rPr>
              <a:t>-</a:t>
            </a:r>
            <a:r>
              <a:rPr lang="nl-NL" dirty="0">
                <a:solidFill>
                  <a:schemeClr val="bg1"/>
                </a:solidFill>
              </a:rPr>
              <a:t>                                                                                                      </a:t>
            </a:r>
          </a:p>
          <a:p>
            <a:r>
              <a:rPr lang="nl-NL" dirty="0"/>
              <a:t>                                      </a:t>
            </a:r>
            <a:r>
              <a:rPr lang="nl-NL" dirty="0">
                <a:solidFill>
                  <a:srgbClr val="FF0000"/>
                </a:solidFill>
              </a:rPr>
              <a:t>L</a:t>
            </a:r>
            <a:r>
              <a:rPr lang="nl-NL" dirty="0"/>
              <a:t>-schil </a:t>
            </a:r>
            <a:r>
              <a:rPr lang="nl-NL" dirty="0">
                <a:solidFill>
                  <a:schemeClr val="bg1"/>
                </a:solidFill>
              </a:rPr>
              <a:t>8e</a:t>
            </a:r>
            <a:r>
              <a:rPr lang="nl-NL" baseline="36000" dirty="0">
                <a:solidFill>
                  <a:schemeClr val="bg1"/>
                </a:solidFill>
              </a:rPr>
              <a:t>-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/>
              <a:t>                                                   </a:t>
            </a:r>
            <a:r>
              <a:rPr lang="nl-NL" dirty="0">
                <a:solidFill>
                  <a:srgbClr val="FF0000"/>
                </a:solidFill>
              </a:rPr>
              <a:t>K</a:t>
            </a:r>
            <a:r>
              <a:rPr lang="nl-NL" dirty="0"/>
              <a:t>-schil </a:t>
            </a:r>
            <a:r>
              <a:rPr lang="nl-NL" dirty="0">
                <a:solidFill>
                  <a:schemeClr val="bg1"/>
                </a:solidFill>
              </a:rPr>
              <a:t>max. 2 e</a:t>
            </a:r>
            <a:r>
              <a:rPr lang="nl-NL" baseline="36000" dirty="0">
                <a:solidFill>
                  <a:schemeClr val="bg1"/>
                </a:solidFill>
              </a:rPr>
              <a:t>-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       </a:t>
            </a:r>
            <a:r>
              <a:rPr lang="nl-NL" dirty="0">
                <a:solidFill>
                  <a:srgbClr val="FF0000"/>
                </a:solidFill>
              </a:rPr>
              <a:t>valentie-elektron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>
                    <a:lumMod val="75000"/>
                  </a:schemeClr>
                </a:solidFill>
              </a:rPr>
              <a:t>Mg</a:t>
            </a: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12 elektronen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elektronenconfiguratie</a:t>
            </a: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2,8,2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245651" y="969839"/>
            <a:ext cx="8192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					             </a:t>
            </a:r>
            <a:r>
              <a:rPr lang="nl-NL" dirty="0">
                <a:solidFill>
                  <a:srgbClr val="FF0000"/>
                </a:solidFill>
              </a:rPr>
              <a:t>valentie-elektron</a:t>
            </a:r>
            <a:r>
              <a:rPr lang="nl-NL" dirty="0"/>
              <a:t>        </a:t>
            </a:r>
          </a:p>
          <a:p>
            <a:endParaRPr lang="nl-NL" dirty="0"/>
          </a:p>
          <a:p>
            <a:r>
              <a:rPr lang="nl-NL" dirty="0"/>
              <a:t> 	         </a:t>
            </a:r>
          </a:p>
          <a:p>
            <a:r>
              <a:rPr lang="nl-NL" dirty="0"/>
              <a:t>                       </a:t>
            </a:r>
            <a:r>
              <a:rPr lang="nl-NL" dirty="0">
                <a:solidFill>
                  <a:srgbClr val="FF0000"/>
                </a:solidFill>
              </a:rPr>
              <a:t>M</a:t>
            </a:r>
            <a:r>
              <a:rPr lang="nl-NL" dirty="0"/>
              <a:t>-schil  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nl-NL" baseline="30000" dirty="0">
                <a:solidFill>
                  <a:schemeClr val="bg1"/>
                </a:solidFill>
              </a:rPr>
              <a:t>-</a:t>
            </a:r>
            <a:r>
              <a:rPr lang="nl-NL" dirty="0">
                <a:solidFill>
                  <a:schemeClr val="bg1"/>
                </a:solidFill>
              </a:rPr>
              <a:t>                                                                                                      </a:t>
            </a:r>
          </a:p>
          <a:p>
            <a:r>
              <a:rPr lang="nl-NL" dirty="0"/>
              <a:t>                                      </a:t>
            </a:r>
            <a:r>
              <a:rPr lang="nl-NL" dirty="0">
                <a:solidFill>
                  <a:srgbClr val="FF0000"/>
                </a:solidFill>
              </a:rPr>
              <a:t>L</a:t>
            </a:r>
            <a:r>
              <a:rPr lang="nl-NL" dirty="0"/>
              <a:t>-schil </a:t>
            </a:r>
            <a:r>
              <a:rPr lang="nl-NL" dirty="0">
                <a:solidFill>
                  <a:schemeClr val="bg1"/>
                </a:solidFill>
              </a:rPr>
              <a:t>8e</a:t>
            </a:r>
            <a:r>
              <a:rPr lang="nl-NL" baseline="36000" dirty="0">
                <a:solidFill>
                  <a:schemeClr val="bg1"/>
                </a:solidFill>
              </a:rPr>
              <a:t>-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/>
              <a:t>                                                   </a:t>
            </a:r>
            <a:r>
              <a:rPr lang="nl-NL" dirty="0">
                <a:solidFill>
                  <a:srgbClr val="FF0000"/>
                </a:solidFill>
              </a:rPr>
              <a:t>K</a:t>
            </a:r>
            <a:r>
              <a:rPr lang="nl-NL" dirty="0"/>
              <a:t>-schil </a:t>
            </a:r>
            <a:r>
              <a:rPr lang="nl-NL" dirty="0">
                <a:solidFill>
                  <a:schemeClr val="bg1"/>
                </a:solidFill>
              </a:rPr>
              <a:t>max. 2 e</a:t>
            </a:r>
            <a:r>
              <a:rPr lang="nl-NL" baseline="36000" dirty="0">
                <a:solidFill>
                  <a:schemeClr val="bg1"/>
                </a:solidFill>
              </a:rPr>
              <a:t>-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       </a:t>
            </a:r>
            <a:r>
              <a:rPr lang="nl-NL" dirty="0">
                <a:solidFill>
                  <a:srgbClr val="FF0000"/>
                </a:solidFill>
              </a:rPr>
              <a:t>valentie-elektron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>
                    <a:lumMod val="75000"/>
                  </a:schemeClr>
                </a:solidFill>
              </a:rPr>
              <a:t>Mg</a:t>
            </a: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12 elektronen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elektronenconfiguratie</a:t>
            </a: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2,8,2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22F9902-864E-42D2-9848-930EC78E1BF4}"/>
              </a:ext>
            </a:extLst>
          </p:cNvPr>
          <p:cNvSpPr/>
          <p:nvPr/>
        </p:nvSpPr>
        <p:spPr>
          <a:xfrm>
            <a:off x="485174" y="1832452"/>
            <a:ext cx="395687" cy="4023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0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245651" y="969839"/>
            <a:ext cx="8192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					             valentie-elektron        </a:t>
            </a:r>
          </a:p>
          <a:p>
            <a:endParaRPr lang="nl-NL" dirty="0"/>
          </a:p>
          <a:p>
            <a:r>
              <a:rPr lang="nl-NL" dirty="0"/>
              <a:t> 	         </a:t>
            </a:r>
          </a:p>
          <a:p>
            <a:r>
              <a:rPr lang="nl-NL"/>
              <a:t>                   max. </a:t>
            </a:r>
            <a:r>
              <a:rPr lang="nl-NL" dirty="0">
                <a:solidFill>
                  <a:srgbClr val="FF0000"/>
                </a:solidFill>
              </a:rPr>
              <a:t>18 e</a:t>
            </a:r>
            <a:r>
              <a:rPr lang="nl-NL" baseline="30000" dirty="0">
                <a:solidFill>
                  <a:srgbClr val="FF0000"/>
                </a:solidFill>
              </a:rPr>
              <a:t>-</a:t>
            </a:r>
            <a:r>
              <a:rPr lang="nl-NL" dirty="0">
                <a:solidFill>
                  <a:srgbClr val="FF0000"/>
                </a:solidFill>
              </a:rPr>
              <a:t>                                                                                                      </a:t>
            </a:r>
          </a:p>
          <a:p>
            <a:r>
              <a:rPr lang="nl-NL" dirty="0"/>
              <a:t>                                max. </a:t>
            </a:r>
            <a:r>
              <a:rPr lang="nl-NL" dirty="0">
                <a:solidFill>
                  <a:srgbClr val="FF0000"/>
                </a:solidFill>
              </a:rPr>
              <a:t>8e</a:t>
            </a:r>
            <a:r>
              <a:rPr lang="nl-NL" baseline="36000" dirty="0">
                <a:solidFill>
                  <a:srgbClr val="FF0000"/>
                </a:solidFill>
              </a:rPr>
              <a:t>-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                                              max. </a:t>
            </a:r>
            <a:r>
              <a:rPr lang="nl-NL" dirty="0">
                <a:solidFill>
                  <a:srgbClr val="FF0000"/>
                </a:solidFill>
              </a:rPr>
              <a:t>2 e</a:t>
            </a:r>
            <a:r>
              <a:rPr lang="nl-NL" baseline="36000" dirty="0">
                <a:solidFill>
                  <a:srgbClr val="FF0000"/>
                </a:solidFill>
              </a:rPr>
              <a:t>-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       valentie-elektron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>
                    <a:lumMod val="75000"/>
                  </a:schemeClr>
                </a:solidFill>
              </a:rPr>
              <a:t>Mg</a:t>
            </a: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12 elektronen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elektronenconfiguratie</a:t>
            </a: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2,8,2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0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>
            <a:spLocks noChangeAspect="1"/>
          </p:cNvSpPr>
          <p:nvPr/>
        </p:nvSpPr>
        <p:spPr>
          <a:xfrm flipH="1">
            <a:off x="3605270" y="86111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 flipH="1">
            <a:off x="2547325" y="233156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 flipH="1">
            <a:off x="6766856" y="6383934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>
            <a:spLocks noChangeAspect="1"/>
          </p:cNvSpPr>
          <p:nvPr/>
        </p:nvSpPr>
        <p:spPr>
          <a:xfrm flipH="1">
            <a:off x="4238081" y="6277264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/>
          <p:cNvSpPr>
            <a:spLocks noChangeAspect="1"/>
          </p:cNvSpPr>
          <p:nvPr/>
        </p:nvSpPr>
        <p:spPr>
          <a:xfrm flipH="1">
            <a:off x="6684070" y="39405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/>
          <p:cNvSpPr>
            <a:spLocks noChangeAspect="1"/>
          </p:cNvSpPr>
          <p:nvPr/>
        </p:nvSpPr>
        <p:spPr>
          <a:xfrm flipH="1">
            <a:off x="8720557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/>
          <p:cNvSpPr>
            <a:spLocks noChangeAspect="1"/>
          </p:cNvSpPr>
          <p:nvPr/>
        </p:nvSpPr>
        <p:spPr>
          <a:xfrm>
            <a:off x="5999360" y="33803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>
            <a:spLocks noChangeAspect="1"/>
          </p:cNvSpPr>
          <p:nvPr/>
        </p:nvSpPr>
        <p:spPr>
          <a:xfrm>
            <a:off x="5764837" y="3013363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/>
          <p:cNvSpPr>
            <a:spLocks noChangeAspect="1"/>
          </p:cNvSpPr>
          <p:nvPr/>
        </p:nvSpPr>
        <p:spPr>
          <a:xfrm>
            <a:off x="5901590" y="308377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/>
          <p:cNvSpPr>
            <a:spLocks noChangeAspect="1"/>
          </p:cNvSpPr>
          <p:nvPr/>
        </p:nvSpPr>
        <p:spPr>
          <a:xfrm>
            <a:off x="5870347" y="35778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/>
          <p:cNvSpPr>
            <a:spLocks noChangeAspect="1"/>
          </p:cNvSpPr>
          <p:nvPr/>
        </p:nvSpPr>
        <p:spPr>
          <a:xfrm>
            <a:off x="6004853" y="314304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/>
          <p:cNvSpPr>
            <a:spLocks noChangeAspect="1"/>
          </p:cNvSpPr>
          <p:nvPr/>
        </p:nvSpPr>
        <p:spPr>
          <a:xfrm>
            <a:off x="5653248" y="302069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/>
          <p:cNvSpPr>
            <a:spLocks noChangeAspect="1"/>
          </p:cNvSpPr>
          <p:nvPr/>
        </p:nvSpPr>
        <p:spPr>
          <a:xfrm>
            <a:off x="6006452" y="323160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/>
          <p:cNvSpPr>
            <a:spLocks noChangeAspect="1"/>
          </p:cNvSpPr>
          <p:nvPr/>
        </p:nvSpPr>
        <p:spPr>
          <a:xfrm>
            <a:off x="5908479" y="350118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Ovaal 56"/>
          <p:cNvSpPr>
            <a:spLocks noChangeAspect="1"/>
          </p:cNvSpPr>
          <p:nvPr/>
        </p:nvSpPr>
        <p:spPr>
          <a:xfrm>
            <a:off x="6011145" y="340492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Ovaal 57"/>
          <p:cNvSpPr>
            <a:spLocks noChangeAspect="1"/>
          </p:cNvSpPr>
          <p:nvPr/>
        </p:nvSpPr>
        <p:spPr>
          <a:xfrm>
            <a:off x="5732154" y="35789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Tekstvak 58"/>
          <p:cNvSpPr txBox="1"/>
          <p:nvPr/>
        </p:nvSpPr>
        <p:spPr>
          <a:xfrm>
            <a:off x="109400" y="0"/>
            <a:ext cx="5101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Ar </a:t>
            </a:r>
          </a:p>
          <a:p>
            <a:r>
              <a:rPr lang="nl-NL" sz="2000" dirty="0"/>
              <a:t>18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2,8,8 </a:t>
            </a:r>
          </a:p>
        </p:txBody>
      </p:sp>
      <p:sp>
        <p:nvSpPr>
          <p:cNvPr id="60" name="Ovaal 59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1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>
            <a:spLocks noChangeAspect="1"/>
          </p:cNvSpPr>
          <p:nvPr/>
        </p:nvSpPr>
        <p:spPr>
          <a:xfrm flipH="1">
            <a:off x="3605270" y="86111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 flipH="1">
            <a:off x="2547325" y="233156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 flipH="1">
            <a:off x="6766856" y="6383934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>
            <a:spLocks noChangeAspect="1"/>
          </p:cNvSpPr>
          <p:nvPr/>
        </p:nvSpPr>
        <p:spPr>
          <a:xfrm flipH="1">
            <a:off x="4238081" y="6277264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/>
          <p:cNvSpPr>
            <a:spLocks noChangeAspect="1"/>
          </p:cNvSpPr>
          <p:nvPr/>
        </p:nvSpPr>
        <p:spPr>
          <a:xfrm flipH="1">
            <a:off x="6684070" y="39405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/>
          <p:cNvSpPr>
            <a:spLocks noChangeAspect="1"/>
          </p:cNvSpPr>
          <p:nvPr/>
        </p:nvSpPr>
        <p:spPr>
          <a:xfrm flipH="1">
            <a:off x="8720557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/>
          <p:cNvSpPr>
            <a:spLocks noChangeAspect="1"/>
          </p:cNvSpPr>
          <p:nvPr/>
        </p:nvSpPr>
        <p:spPr>
          <a:xfrm>
            <a:off x="5999360" y="33803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>
            <a:spLocks noChangeAspect="1"/>
          </p:cNvSpPr>
          <p:nvPr/>
        </p:nvSpPr>
        <p:spPr>
          <a:xfrm>
            <a:off x="5764837" y="3013363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/>
          <p:cNvSpPr>
            <a:spLocks noChangeAspect="1"/>
          </p:cNvSpPr>
          <p:nvPr/>
        </p:nvSpPr>
        <p:spPr>
          <a:xfrm>
            <a:off x="5901590" y="308377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/>
          <p:cNvSpPr>
            <a:spLocks noChangeAspect="1"/>
          </p:cNvSpPr>
          <p:nvPr/>
        </p:nvSpPr>
        <p:spPr>
          <a:xfrm>
            <a:off x="5870347" y="35778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/>
          <p:cNvSpPr>
            <a:spLocks noChangeAspect="1"/>
          </p:cNvSpPr>
          <p:nvPr/>
        </p:nvSpPr>
        <p:spPr>
          <a:xfrm>
            <a:off x="6004853" y="314304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/>
          <p:cNvSpPr>
            <a:spLocks noChangeAspect="1"/>
          </p:cNvSpPr>
          <p:nvPr/>
        </p:nvSpPr>
        <p:spPr>
          <a:xfrm>
            <a:off x="5653248" y="302069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/>
          <p:cNvSpPr>
            <a:spLocks noChangeAspect="1"/>
          </p:cNvSpPr>
          <p:nvPr/>
        </p:nvSpPr>
        <p:spPr>
          <a:xfrm>
            <a:off x="6006452" y="323160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/>
          <p:cNvSpPr>
            <a:spLocks noChangeAspect="1"/>
          </p:cNvSpPr>
          <p:nvPr/>
        </p:nvSpPr>
        <p:spPr>
          <a:xfrm>
            <a:off x="5908479" y="350118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Ovaal 56"/>
          <p:cNvSpPr>
            <a:spLocks noChangeAspect="1"/>
          </p:cNvSpPr>
          <p:nvPr/>
        </p:nvSpPr>
        <p:spPr>
          <a:xfrm>
            <a:off x="6011145" y="340492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Ovaal 57"/>
          <p:cNvSpPr>
            <a:spLocks noChangeAspect="1"/>
          </p:cNvSpPr>
          <p:nvPr/>
        </p:nvSpPr>
        <p:spPr>
          <a:xfrm>
            <a:off x="5732154" y="35789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Tekstvak 58"/>
          <p:cNvSpPr txBox="1"/>
          <p:nvPr/>
        </p:nvSpPr>
        <p:spPr>
          <a:xfrm>
            <a:off x="109400" y="0"/>
            <a:ext cx="5101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Ar </a:t>
            </a:r>
            <a:r>
              <a:rPr lang="nl-NL" sz="2400" dirty="0">
                <a:solidFill>
                  <a:srgbClr val="FF0000"/>
                </a:solidFill>
              </a:rPr>
              <a:t>edelgas</a:t>
            </a:r>
            <a:endParaRPr lang="nl-NL" sz="6000" dirty="0">
              <a:solidFill>
                <a:srgbClr val="FF0000"/>
              </a:solidFill>
            </a:endParaRPr>
          </a:p>
          <a:p>
            <a:r>
              <a:rPr lang="nl-NL" sz="2000" dirty="0"/>
              <a:t>18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2,8,</a:t>
            </a:r>
            <a:r>
              <a:rPr lang="nl-NL" sz="2000" dirty="0">
                <a:solidFill>
                  <a:srgbClr val="FF0000"/>
                </a:solidFill>
              </a:rPr>
              <a:t>8</a:t>
            </a:r>
            <a:r>
              <a:rPr lang="nl-NL" sz="2000" dirty="0"/>
              <a:t> </a:t>
            </a:r>
          </a:p>
        </p:txBody>
      </p:sp>
      <p:sp>
        <p:nvSpPr>
          <p:cNvPr id="60" name="Ovaal 59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0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81" y="-322394"/>
            <a:ext cx="7576773" cy="757677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9400" y="0"/>
            <a:ext cx="25502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U</a:t>
            </a:r>
          </a:p>
          <a:p>
            <a:r>
              <a:rPr lang="nl-NL" sz="2000" dirty="0"/>
              <a:t>92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>
                <a:solidFill>
                  <a:srgbClr val="FF0000"/>
                </a:solidFill>
              </a:rPr>
              <a:t>2,8,18,32,21,9,2</a:t>
            </a:r>
          </a:p>
          <a:p>
            <a:r>
              <a:rPr lang="nl-NL" sz="2000" dirty="0">
                <a:solidFill>
                  <a:srgbClr val="FF0000"/>
                </a:solidFill>
              </a:rPr>
              <a:t>Zie </a:t>
            </a:r>
            <a:r>
              <a:rPr lang="nl-NL" sz="2000" dirty="0" err="1">
                <a:solidFill>
                  <a:srgbClr val="FF0000"/>
                </a:solidFill>
              </a:rPr>
              <a:t>Binas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4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81016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7" b="40954"/>
          <a:stretch/>
        </p:blipFill>
        <p:spPr>
          <a:xfrm>
            <a:off x="0" y="0"/>
            <a:ext cx="9797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7" b="40954"/>
          <a:stretch/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7482D35-2991-4B88-9059-51286EA74C9D}"/>
              </a:ext>
            </a:extLst>
          </p:cNvPr>
          <p:cNvSpPr/>
          <p:nvPr/>
        </p:nvSpPr>
        <p:spPr>
          <a:xfrm>
            <a:off x="2521259" y="2884503"/>
            <a:ext cx="1642368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79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332576" y="316194"/>
            <a:ext cx="3811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Het atoommodel van 	Ernest   	Rutherford</a:t>
            </a:r>
          </a:p>
          <a:p>
            <a:r>
              <a:rPr lang="nl-NL" sz="4000" dirty="0"/>
              <a:t>1911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25" y="3322040"/>
            <a:ext cx="3366938" cy="33669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0"/>
            <a:ext cx="5144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7" b="40954"/>
          <a:stretch/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8875FF05-F016-479A-AD9A-DAF73B7D1969}"/>
              </a:ext>
            </a:extLst>
          </p:cNvPr>
          <p:cNvSpPr/>
          <p:nvPr/>
        </p:nvSpPr>
        <p:spPr>
          <a:xfrm>
            <a:off x="1305018" y="3284738"/>
            <a:ext cx="905522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7C99710-8D0D-4467-8A19-FBE8E98D1C2D}"/>
              </a:ext>
            </a:extLst>
          </p:cNvPr>
          <p:cNvSpPr/>
          <p:nvPr/>
        </p:nvSpPr>
        <p:spPr>
          <a:xfrm>
            <a:off x="2521259" y="2884503"/>
            <a:ext cx="1642368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8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772AE84-A105-4035-8A7C-05ADC96C8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1" r="888" b="41176"/>
          <a:stretch/>
        </p:blipFill>
        <p:spPr>
          <a:xfrm>
            <a:off x="1" y="0"/>
            <a:ext cx="9144000" cy="68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1" r="888" b="41176"/>
          <a:stretch/>
        </p:blipFill>
        <p:spPr>
          <a:xfrm>
            <a:off x="1" y="0"/>
            <a:ext cx="9144000" cy="6872084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5BB33C68-69B1-44CE-82A1-8391DB3032DC}"/>
              </a:ext>
            </a:extLst>
          </p:cNvPr>
          <p:cNvSpPr/>
          <p:nvPr/>
        </p:nvSpPr>
        <p:spPr>
          <a:xfrm>
            <a:off x="7369946" y="1768136"/>
            <a:ext cx="905522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1" r="888" b="41176"/>
          <a:stretch/>
        </p:blipFill>
        <p:spPr>
          <a:xfrm>
            <a:off x="1" y="0"/>
            <a:ext cx="9144000" cy="6872084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CBEB190-130D-46A3-8E6F-486775852C0C}"/>
              </a:ext>
            </a:extLst>
          </p:cNvPr>
          <p:cNvSpPr/>
          <p:nvPr/>
        </p:nvSpPr>
        <p:spPr>
          <a:xfrm>
            <a:off x="7369946" y="2530136"/>
            <a:ext cx="905522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5BB33C68-69B1-44CE-82A1-8391DB3032DC}"/>
              </a:ext>
            </a:extLst>
          </p:cNvPr>
          <p:cNvSpPr/>
          <p:nvPr/>
        </p:nvSpPr>
        <p:spPr>
          <a:xfrm>
            <a:off x="7369946" y="1768136"/>
            <a:ext cx="905522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7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1" r="888" b="41176"/>
          <a:stretch/>
        </p:blipFill>
        <p:spPr>
          <a:xfrm>
            <a:off x="1" y="0"/>
            <a:ext cx="9144000" cy="6872084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CBEB190-130D-46A3-8E6F-486775852C0C}"/>
              </a:ext>
            </a:extLst>
          </p:cNvPr>
          <p:cNvSpPr/>
          <p:nvPr/>
        </p:nvSpPr>
        <p:spPr>
          <a:xfrm>
            <a:off x="7369946" y="2530136"/>
            <a:ext cx="905522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5BB33C68-69B1-44CE-82A1-8391DB3032DC}"/>
              </a:ext>
            </a:extLst>
          </p:cNvPr>
          <p:cNvSpPr/>
          <p:nvPr/>
        </p:nvSpPr>
        <p:spPr>
          <a:xfrm>
            <a:off x="7369946" y="1768136"/>
            <a:ext cx="905522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D20B8F94-0FFF-4DCE-9036-FD6964CFFB80}"/>
              </a:ext>
            </a:extLst>
          </p:cNvPr>
          <p:cNvSpPr/>
          <p:nvPr/>
        </p:nvSpPr>
        <p:spPr>
          <a:xfrm>
            <a:off x="7369946" y="3292136"/>
            <a:ext cx="905522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33A73304-CDB9-4715-ADAD-EC5FD6141E32}"/>
              </a:ext>
            </a:extLst>
          </p:cNvPr>
          <p:cNvSpPr/>
          <p:nvPr/>
        </p:nvSpPr>
        <p:spPr>
          <a:xfrm>
            <a:off x="7369946" y="4054136"/>
            <a:ext cx="905522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F03ECB4F-B410-4903-B752-F90F37E319E6}"/>
              </a:ext>
            </a:extLst>
          </p:cNvPr>
          <p:cNvSpPr/>
          <p:nvPr/>
        </p:nvSpPr>
        <p:spPr>
          <a:xfrm>
            <a:off x="7369946" y="4816136"/>
            <a:ext cx="905522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8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/>
          <p:cNvSpPr>
            <a:spLocks noChangeAspect="1"/>
          </p:cNvSpPr>
          <p:nvPr/>
        </p:nvSpPr>
        <p:spPr>
          <a:xfrm>
            <a:off x="3128873" y="470763"/>
            <a:ext cx="2522247" cy="254927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3490204" y="888761"/>
            <a:ext cx="1796916" cy="171168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4329140" y="1754382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>
            <a:spLocks noChangeAspect="1"/>
          </p:cNvSpPr>
          <p:nvPr/>
        </p:nvSpPr>
        <p:spPr>
          <a:xfrm>
            <a:off x="4361351" y="1662102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>
            <a:spLocks noChangeAspect="1"/>
          </p:cNvSpPr>
          <p:nvPr/>
        </p:nvSpPr>
        <p:spPr>
          <a:xfrm>
            <a:off x="4357150" y="1759283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4407920" y="1616110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4492299" y="1748682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4496150" y="1646599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4456587" y="1713143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4511857" y="1706310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4364853" y="1605984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4424725" y="1789296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4415622" y="1664488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4418386" y="1735693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4452035" y="1601863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4334556" y="1699433"/>
            <a:ext cx="71426" cy="71426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4367724" y="1694712"/>
            <a:ext cx="71426" cy="71426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 flipH="1">
            <a:off x="5254760" y="1608255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 flipH="1">
            <a:off x="3469473" y="1818227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 flipH="1">
            <a:off x="3257330" y="1111132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 flipH="1">
            <a:off x="5469821" y="1111132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>
            <a:spLocks noChangeAspect="1"/>
          </p:cNvSpPr>
          <p:nvPr/>
        </p:nvSpPr>
        <p:spPr>
          <a:xfrm flipH="1">
            <a:off x="3673013" y="675591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 flipH="1">
            <a:off x="5370062" y="2497138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 flipH="1">
            <a:off x="5142615" y="717053"/>
            <a:ext cx="41462" cy="4146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 flipH="1">
            <a:off x="3696330" y="2808000"/>
            <a:ext cx="43200" cy="432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0" name="Groep 29"/>
          <p:cNvGrpSpPr/>
          <p:nvPr/>
        </p:nvGrpSpPr>
        <p:grpSpPr>
          <a:xfrm>
            <a:off x="1226094" y="3827095"/>
            <a:ext cx="1548000" cy="1548000"/>
            <a:chOff x="3878379" y="1708034"/>
            <a:chExt cx="3587823" cy="3417640"/>
          </a:xfrm>
        </p:grpSpPr>
        <p:sp>
          <p:nvSpPr>
            <p:cNvPr id="31" name="Ovaal 30"/>
            <p:cNvSpPr/>
            <p:nvPr/>
          </p:nvSpPr>
          <p:spPr>
            <a:xfrm>
              <a:off x="3878379" y="1708034"/>
              <a:ext cx="3587823" cy="34176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/>
            <p:cNvSpPr>
              <a:spLocks noChangeAspect="1"/>
            </p:cNvSpPr>
            <p:nvPr/>
          </p:nvSpPr>
          <p:spPr>
            <a:xfrm>
              <a:off x="5617760" y="325212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al 32"/>
            <p:cNvSpPr>
              <a:spLocks noChangeAspect="1"/>
            </p:cNvSpPr>
            <p:nvPr/>
          </p:nvSpPr>
          <p:spPr>
            <a:xfrm flipH="1">
              <a:off x="6297136" y="1791058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9" name="Groep 38"/>
          <p:cNvGrpSpPr/>
          <p:nvPr/>
        </p:nvGrpSpPr>
        <p:grpSpPr>
          <a:xfrm>
            <a:off x="6196404" y="3827095"/>
            <a:ext cx="1548000" cy="1548000"/>
            <a:chOff x="5651120" y="3457979"/>
            <a:chExt cx="1548000" cy="1548000"/>
          </a:xfrm>
        </p:grpSpPr>
        <p:sp>
          <p:nvSpPr>
            <p:cNvPr id="36" name="Ovaal 35"/>
            <p:cNvSpPr>
              <a:spLocks noChangeAspect="1"/>
            </p:cNvSpPr>
            <p:nvPr/>
          </p:nvSpPr>
          <p:spPr>
            <a:xfrm>
              <a:off x="6436310" y="4167383"/>
              <a:ext cx="61532" cy="64596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>
              <a:off x="5651120" y="3457979"/>
              <a:ext cx="1548000" cy="1548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>
              <a:spLocks noChangeAspect="1"/>
            </p:cNvSpPr>
            <p:nvPr/>
          </p:nvSpPr>
          <p:spPr>
            <a:xfrm flipH="1">
              <a:off x="5780315" y="3767574"/>
              <a:ext cx="35719" cy="374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8" name="Tekstvak 37">
            <a:extLst>
              <a:ext uri="{FF2B5EF4-FFF2-40B4-BE49-F238E27FC236}">
                <a16:creationId xmlns:a16="http://schemas.microsoft.com/office/drawing/2014/main" id="{B4332553-D16D-49AB-9A5C-9AB93952C887}"/>
              </a:ext>
            </a:extLst>
          </p:cNvPr>
          <p:cNvSpPr txBox="1"/>
          <p:nvPr/>
        </p:nvSpPr>
        <p:spPr>
          <a:xfrm>
            <a:off x="4418027" y="3541534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O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5F2D44CE-A9DB-4265-A932-43E6EEC22686}"/>
              </a:ext>
            </a:extLst>
          </p:cNvPr>
          <p:cNvSpPr txBox="1"/>
          <p:nvPr/>
        </p:nvSpPr>
        <p:spPr>
          <a:xfrm>
            <a:off x="7012360" y="5849464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H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30A28198-9A1F-45C6-8DBC-125C1BB9430C}"/>
              </a:ext>
            </a:extLst>
          </p:cNvPr>
          <p:cNvSpPr txBox="1"/>
          <p:nvPr/>
        </p:nvSpPr>
        <p:spPr>
          <a:xfrm>
            <a:off x="1973675" y="5849464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H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474C86F4-8309-4BE9-ACEE-F876AD721101}"/>
              </a:ext>
            </a:extLst>
          </p:cNvPr>
          <p:cNvSpPr txBox="1"/>
          <p:nvPr/>
        </p:nvSpPr>
        <p:spPr>
          <a:xfrm>
            <a:off x="3976239" y="3541533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H</a:t>
            </a:r>
            <a:r>
              <a:rPr lang="nl-NL" sz="3600" baseline="-25000" dirty="0"/>
              <a:t>2</a:t>
            </a:r>
            <a:r>
              <a:rPr lang="nl-NL" sz="36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8243413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13576 -0.2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12361 -0.190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Ammoniak </a:t>
            </a:r>
            <a:r>
              <a:rPr lang="nl-NL" altLang="nl-NL" b="1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Methaan </a:t>
            </a:r>
            <a:r>
              <a:rPr lang="nl-NL" altLang="nl-NL" b="1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432000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00341" y="275125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2681541" y="1863645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1656000" y="1710000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BB1E347-0573-451F-8E01-5CF370474D70}"/>
              </a:ext>
            </a:extLst>
          </p:cNvPr>
          <p:cNvSpPr txBox="1"/>
          <p:nvPr/>
        </p:nvSpPr>
        <p:spPr>
          <a:xfrm>
            <a:off x="341517" y="3920820"/>
            <a:ext cx="18013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Oktetregel </a:t>
            </a:r>
          </a:p>
          <a:p>
            <a:endParaRPr lang="nl-NL" sz="6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067D0B-E54A-47A9-B93D-6158C963438F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111181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Ammoniak </a:t>
            </a:r>
            <a:r>
              <a:rPr lang="nl-NL" altLang="nl-NL" b="1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Methaan </a:t>
            </a:r>
            <a:r>
              <a:rPr lang="nl-NL" altLang="nl-NL" b="1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432000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00341" y="275125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2681541" y="1863645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1656000" y="1710000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BB1E347-0573-451F-8E01-5CF370474D70}"/>
              </a:ext>
            </a:extLst>
          </p:cNvPr>
          <p:cNvSpPr txBox="1"/>
          <p:nvPr/>
        </p:nvSpPr>
        <p:spPr>
          <a:xfrm>
            <a:off x="341517" y="3920820"/>
            <a:ext cx="652986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Oktetregel: </a:t>
            </a:r>
          </a:p>
          <a:p>
            <a:endParaRPr lang="nl-NL" sz="600" dirty="0"/>
          </a:p>
          <a:p>
            <a:r>
              <a:rPr lang="nl-NL" sz="2800" dirty="0">
                <a:solidFill>
                  <a:srgbClr val="FF0000"/>
                </a:solidFill>
              </a:rPr>
              <a:t>Atomen streven naar 8 valentie-elektronen.</a:t>
            </a:r>
            <a:endParaRPr lang="nl-NL" sz="2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60D802C-E8CC-46E7-BE67-830353DBF78B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3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Ammoniak </a:t>
            </a:r>
            <a:r>
              <a:rPr lang="nl-NL" altLang="nl-NL" b="1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Methaan </a:t>
            </a:r>
            <a:r>
              <a:rPr lang="nl-NL" altLang="nl-NL" b="1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432000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00341" y="2751252"/>
            <a:ext cx="3772129" cy="3674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2681541" y="1863645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1656000" y="1710000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BB1E347-0573-451F-8E01-5CF370474D70}"/>
              </a:ext>
            </a:extLst>
          </p:cNvPr>
          <p:cNvSpPr txBox="1"/>
          <p:nvPr/>
        </p:nvSpPr>
        <p:spPr>
          <a:xfrm>
            <a:off x="341517" y="3920820"/>
            <a:ext cx="847982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Oktetregel: </a:t>
            </a:r>
          </a:p>
          <a:p>
            <a:endParaRPr lang="nl-NL" sz="600" dirty="0"/>
          </a:p>
          <a:p>
            <a:r>
              <a:rPr lang="nl-NL" sz="2800" dirty="0"/>
              <a:t>Atomen streven naar 8 valentie-elektronen </a:t>
            </a:r>
            <a:r>
              <a:rPr lang="nl-NL" sz="2800" dirty="0">
                <a:solidFill>
                  <a:srgbClr val="FF0000"/>
                </a:solidFill>
              </a:rPr>
              <a:t>(waterstof 2).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62FC8B6-F8A8-404F-963E-D35F2D6F8D4F}"/>
              </a:ext>
            </a:extLst>
          </p:cNvPr>
          <p:cNvSpPr/>
          <p:nvPr/>
        </p:nvSpPr>
        <p:spPr>
          <a:xfrm>
            <a:off x="1817520" y="2620481"/>
            <a:ext cx="99392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FBE2E45-5E59-4A49-A66A-A637814D5123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Ammoniak </a:t>
            </a:r>
            <a:r>
              <a:rPr lang="nl-NL" altLang="nl-NL" b="1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Methaan </a:t>
            </a:r>
            <a:r>
              <a:rPr lang="nl-NL" altLang="nl-NL" b="1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84962" y="385692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9" name="Picture 10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7" y="558433"/>
            <a:ext cx="2788012" cy="2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2C4A9475-5D8A-40D4-A6E3-A4FC0C1610F0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5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50840" cy="718746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32576" y="316194"/>
            <a:ext cx="3811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Het atoommodel van Niels </a:t>
            </a:r>
            <a:r>
              <a:rPr lang="nl-NL" sz="4000" dirty="0" err="1"/>
              <a:t>Bohr</a:t>
            </a:r>
            <a:r>
              <a:rPr lang="nl-NL" sz="4000" dirty="0"/>
              <a:t>.</a:t>
            </a:r>
          </a:p>
          <a:p>
            <a:endParaRPr lang="nl-NL" sz="4000" dirty="0"/>
          </a:p>
          <a:p>
            <a:r>
              <a:rPr lang="nl-NL" sz="4000" dirty="0"/>
              <a:t>1913</a:t>
            </a:r>
          </a:p>
        </p:txBody>
      </p:sp>
      <p:grpSp>
        <p:nvGrpSpPr>
          <p:cNvPr id="4" name="Groep 3"/>
          <p:cNvGrpSpPr>
            <a:grpSpLocks noChangeAspect="1"/>
          </p:cNvGrpSpPr>
          <p:nvPr/>
        </p:nvGrpSpPr>
        <p:grpSpPr>
          <a:xfrm>
            <a:off x="5528345" y="3243128"/>
            <a:ext cx="3432364" cy="3365671"/>
            <a:chOff x="2434205" y="241687"/>
            <a:chExt cx="6476170" cy="6350334"/>
          </a:xfrm>
        </p:grpSpPr>
        <p:sp>
          <p:nvSpPr>
            <p:cNvPr id="5" name="Ovaal 4"/>
            <p:cNvSpPr>
              <a:spLocks noChangeAspect="1"/>
            </p:cNvSpPr>
            <p:nvPr/>
          </p:nvSpPr>
          <p:spPr>
            <a:xfrm>
              <a:off x="5629987" y="351264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>
              <a:off x="2434205" y="241687"/>
              <a:ext cx="6476170" cy="635033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/>
            <p:cNvSpPr>
              <a:spLocks noChangeAspect="1"/>
            </p:cNvSpPr>
            <p:nvPr/>
          </p:nvSpPr>
          <p:spPr>
            <a:xfrm>
              <a:off x="3156925" y="873435"/>
              <a:ext cx="5036059" cy="509002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/>
            <p:nvPr/>
          </p:nvSpPr>
          <p:spPr>
            <a:xfrm>
              <a:off x="3878379" y="1708034"/>
              <a:ext cx="3587823" cy="34176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>
              <a:spLocks noChangeAspect="1"/>
            </p:cNvSpPr>
            <p:nvPr/>
          </p:nvSpPr>
          <p:spPr>
            <a:xfrm>
              <a:off x="5529677" y="31220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/>
            <p:cNvSpPr>
              <a:spLocks noChangeAspect="1"/>
            </p:cNvSpPr>
            <p:nvPr/>
          </p:nvSpPr>
          <p:spPr>
            <a:xfrm>
              <a:off x="5553445" y="343638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/>
            <p:cNvSpPr>
              <a:spLocks noChangeAspect="1"/>
            </p:cNvSpPr>
            <p:nvPr/>
          </p:nvSpPr>
          <p:spPr>
            <a:xfrm>
              <a:off x="5456972" y="32937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/>
            <p:cNvSpPr>
              <a:spLocks noChangeAspect="1"/>
            </p:cNvSpPr>
            <p:nvPr/>
          </p:nvSpPr>
          <p:spPr>
            <a:xfrm>
              <a:off x="5617760" y="325212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5609372" y="34461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5710741" y="3160298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5879218" y="34249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5886907" y="3221174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5807912" y="335404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5918267" y="3340398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5508804" y="3459056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5624751" y="3140080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5744295" y="3506091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5726119" y="325689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/>
            <p:cNvSpPr>
              <a:spLocks noChangeAspect="1"/>
            </p:cNvSpPr>
            <p:nvPr/>
          </p:nvSpPr>
          <p:spPr>
            <a:xfrm>
              <a:off x="5731639" y="339906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/>
            <p:cNvSpPr>
              <a:spLocks noChangeAspect="1"/>
            </p:cNvSpPr>
            <p:nvPr/>
          </p:nvSpPr>
          <p:spPr>
            <a:xfrm>
              <a:off x="5798824" y="313185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Ovaal 24"/>
            <p:cNvSpPr>
              <a:spLocks noChangeAspect="1"/>
            </p:cNvSpPr>
            <p:nvPr/>
          </p:nvSpPr>
          <p:spPr>
            <a:xfrm>
              <a:off x="5480142" y="320793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Ovaal 25"/>
            <p:cNvSpPr>
              <a:spLocks noChangeAspect="1"/>
            </p:cNvSpPr>
            <p:nvPr/>
          </p:nvSpPr>
          <p:spPr>
            <a:xfrm>
              <a:off x="5564258" y="3326667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Ovaal 26"/>
            <p:cNvSpPr>
              <a:spLocks noChangeAspect="1"/>
            </p:cNvSpPr>
            <p:nvPr/>
          </p:nvSpPr>
          <p:spPr>
            <a:xfrm>
              <a:off x="5474718" y="342330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Ovaal 27"/>
            <p:cNvSpPr>
              <a:spLocks noChangeAspect="1"/>
            </p:cNvSpPr>
            <p:nvPr/>
          </p:nvSpPr>
          <p:spPr>
            <a:xfrm>
              <a:off x="5630483" y="3317240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Ovaal 28"/>
            <p:cNvSpPr>
              <a:spLocks noChangeAspect="1"/>
            </p:cNvSpPr>
            <p:nvPr/>
          </p:nvSpPr>
          <p:spPr>
            <a:xfrm>
              <a:off x="5846960" y="322799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>
              <a:spLocks noChangeAspect="1"/>
            </p:cNvSpPr>
            <p:nvPr/>
          </p:nvSpPr>
          <p:spPr>
            <a:xfrm flipH="1">
              <a:off x="6297136" y="1791058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/>
            <p:cNvSpPr>
              <a:spLocks noChangeAspect="1"/>
            </p:cNvSpPr>
            <p:nvPr/>
          </p:nvSpPr>
          <p:spPr>
            <a:xfrm flipH="1">
              <a:off x="4201992" y="4379009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/>
            <p:cNvSpPr>
              <a:spLocks noChangeAspect="1"/>
            </p:cNvSpPr>
            <p:nvPr/>
          </p:nvSpPr>
          <p:spPr>
            <a:xfrm flipH="1">
              <a:off x="4627858" y="5711897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al 32"/>
            <p:cNvSpPr>
              <a:spLocks noChangeAspect="1"/>
            </p:cNvSpPr>
            <p:nvPr/>
          </p:nvSpPr>
          <p:spPr>
            <a:xfrm flipH="1">
              <a:off x="8110198" y="1316766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/>
            <p:cNvSpPr>
              <a:spLocks noChangeAspect="1"/>
            </p:cNvSpPr>
            <p:nvPr/>
          </p:nvSpPr>
          <p:spPr>
            <a:xfrm flipH="1">
              <a:off x="3286655" y="4296223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>
              <a:spLocks noChangeAspect="1"/>
            </p:cNvSpPr>
            <p:nvPr/>
          </p:nvSpPr>
          <p:spPr>
            <a:xfrm flipH="1">
              <a:off x="4956870" y="914846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/>
            <p:cNvSpPr>
              <a:spLocks noChangeAspect="1"/>
            </p:cNvSpPr>
            <p:nvPr/>
          </p:nvSpPr>
          <p:spPr>
            <a:xfrm flipH="1">
              <a:off x="7830992" y="2152031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>
              <a:spLocks noChangeAspect="1"/>
            </p:cNvSpPr>
            <p:nvPr/>
          </p:nvSpPr>
          <p:spPr>
            <a:xfrm flipH="1">
              <a:off x="3279047" y="2511665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al 37"/>
            <p:cNvSpPr>
              <a:spLocks noChangeAspect="1"/>
            </p:cNvSpPr>
            <p:nvPr/>
          </p:nvSpPr>
          <p:spPr>
            <a:xfrm flipH="1">
              <a:off x="2576867" y="4461795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/>
            <p:cNvSpPr>
              <a:spLocks noChangeAspect="1"/>
            </p:cNvSpPr>
            <p:nvPr/>
          </p:nvSpPr>
          <p:spPr>
            <a:xfrm flipH="1">
              <a:off x="6837608" y="5624505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Ovaal 39"/>
            <p:cNvSpPr>
              <a:spLocks noChangeAspect="1"/>
            </p:cNvSpPr>
            <p:nvPr/>
          </p:nvSpPr>
          <p:spPr>
            <a:xfrm flipH="1">
              <a:off x="7783504" y="4665293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Ovaal 40"/>
            <p:cNvSpPr>
              <a:spLocks noChangeAspect="1"/>
            </p:cNvSpPr>
            <p:nvPr/>
          </p:nvSpPr>
          <p:spPr>
            <a:xfrm flipH="1">
              <a:off x="6490929" y="997632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03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Ammoniak </a:t>
            </a:r>
            <a:r>
              <a:rPr lang="nl-NL" altLang="nl-NL" b="1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Methaan </a:t>
            </a:r>
            <a:r>
              <a:rPr lang="nl-NL" altLang="nl-NL" b="1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380667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9" name="Picture 10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7" y="558433"/>
            <a:ext cx="2788012" cy="2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03056" y="5696316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  <a:r>
              <a:rPr lang="nl-NL" altLang="nl-NL" dirty="0">
                <a:solidFill>
                  <a:srgbClr val="FF0000"/>
                </a:solidFill>
              </a:rPr>
              <a:t>structuurformule</a:t>
            </a:r>
          </a:p>
        </p:txBody>
      </p:sp>
      <p:pic>
        <p:nvPicPr>
          <p:cNvPr id="18" name="Afbeelding 1">
            <a:extLst>
              <a:ext uri="{FF2B5EF4-FFF2-40B4-BE49-F238E27FC236}">
                <a16:creationId xmlns:a16="http://schemas.microsoft.com/office/drawing/2014/main" id="{843F3FD8-D7D6-4492-9E38-94C5ED26AF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6"/>
          <a:stretch/>
        </p:blipFill>
        <p:spPr bwMode="auto">
          <a:xfrm>
            <a:off x="5587697" y="4546644"/>
            <a:ext cx="2290619" cy="88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0F04CC29-C869-4615-B85C-3EE8004023BA}"/>
              </a:ext>
            </a:extLst>
          </p:cNvPr>
          <p:cNvSpPr/>
          <p:nvPr/>
        </p:nvSpPr>
        <p:spPr>
          <a:xfrm rot="2936740">
            <a:off x="6848766" y="3786235"/>
            <a:ext cx="500936" cy="41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789D29F-AC18-477E-A61E-4D8AD1316948}"/>
              </a:ext>
            </a:extLst>
          </p:cNvPr>
          <p:cNvSpPr/>
          <p:nvPr/>
        </p:nvSpPr>
        <p:spPr>
          <a:xfrm rot="2936740">
            <a:off x="6069685" y="3733350"/>
            <a:ext cx="500936" cy="41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CFE3146-419E-4B7F-A950-405ECF0A9270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916677C-075D-4691-B877-568179E0FDEE}"/>
              </a:ext>
            </a:extLst>
          </p:cNvPr>
          <p:cNvSpPr txBox="1"/>
          <p:nvPr/>
        </p:nvSpPr>
        <p:spPr>
          <a:xfrm>
            <a:off x="6408000" y="3841200"/>
            <a:ext cx="5620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8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636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Ammoniak </a:t>
            </a:r>
            <a:r>
              <a:rPr lang="nl-NL" altLang="nl-NL" b="1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Methaan </a:t>
            </a:r>
            <a:r>
              <a:rPr lang="nl-NL" altLang="nl-NL" b="1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84962" y="385692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9" name="Picture 10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7" y="558433"/>
            <a:ext cx="2788012" cy="2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CDD2C50-01C8-4C47-B341-D5B8D5C6DBE9}"/>
              </a:ext>
            </a:extLst>
          </p:cNvPr>
          <p:cNvSpPr txBox="1"/>
          <p:nvPr/>
        </p:nvSpPr>
        <p:spPr>
          <a:xfrm>
            <a:off x="5394283" y="3749338"/>
            <a:ext cx="3531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800" dirty="0"/>
              <a:t>H</a:t>
            </a:r>
            <a:r>
              <a:rPr lang="nl-NL" sz="2400" dirty="0"/>
              <a:t> </a:t>
            </a:r>
            <a:r>
              <a:rPr lang="nl-NL" sz="6600" dirty="0"/>
              <a:t>–</a:t>
            </a:r>
            <a:r>
              <a:rPr lang="nl-NL" sz="2400" dirty="0"/>
              <a:t> </a:t>
            </a:r>
            <a:r>
              <a:rPr lang="nl-NL" sz="5800" dirty="0">
                <a:ea typeface="Microsoft YaHei" panose="020B0503020204020204" pitchFamily="34" charset="-122"/>
                <a:cs typeface="Arial" panose="020B0604020202020204" pitchFamily="34" charset="0"/>
              </a:rPr>
              <a:t>O</a:t>
            </a:r>
            <a:r>
              <a:rPr lang="nl-NL" sz="2400" dirty="0"/>
              <a:t> </a:t>
            </a:r>
            <a:r>
              <a:rPr lang="nl-NL" sz="6600" dirty="0"/>
              <a:t>–</a:t>
            </a:r>
            <a:r>
              <a:rPr lang="nl-NL" sz="2400" dirty="0"/>
              <a:t> </a:t>
            </a:r>
            <a:r>
              <a:rPr lang="nl-NL" sz="5800" dirty="0"/>
              <a:t>H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9415BA7B-F202-4B5E-9084-880A5B246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056" y="5696316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  <a:r>
              <a:rPr lang="nl-NL" altLang="nl-NL" dirty="0">
                <a:solidFill>
                  <a:srgbClr val="FF0000"/>
                </a:solidFill>
              </a:rPr>
              <a:t>structuurformule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67E6A96-1D8D-47A1-928C-3B02637591B1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5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Ammoniak </a:t>
            </a:r>
            <a:r>
              <a:rPr lang="nl-NL" altLang="nl-NL" b="1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Methaan </a:t>
            </a:r>
            <a:r>
              <a:rPr lang="nl-NL" altLang="nl-NL" b="1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84962" y="385692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9" name="Picture 10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7" y="558433"/>
            <a:ext cx="2788012" cy="2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9415BA7B-F202-4B5E-9084-880A5B246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056" y="5696316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structuurformule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FC66CC0-A4C0-4C4B-B549-844101510D1F}"/>
              </a:ext>
            </a:extLst>
          </p:cNvPr>
          <p:cNvSpPr txBox="1"/>
          <p:nvPr/>
        </p:nvSpPr>
        <p:spPr>
          <a:xfrm>
            <a:off x="549885" y="4367814"/>
            <a:ext cx="38049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Waterstof heeft covalentie 1.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Zuurstof heeft covalentie 2.</a:t>
            </a:r>
          </a:p>
          <a:p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91AD6E19-23AE-45EF-B565-9BF03CCB81ED}"/>
              </a:ext>
            </a:extLst>
          </p:cNvPr>
          <p:cNvSpPr/>
          <p:nvPr/>
        </p:nvSpPr>
        <p:spPr>
          <a:xfrm>
            <a:off x="1873956" y="2566805"/>
            <a:ext cx="92638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BCE2FC6-9E88-4743-B546-E136AC64FC19}"/>
              </a:ext>
            </a:extLst>
          </p:cNvPr>
          <p:cNvSpPr txBox="1"/>
          <p:nvPr/>
        </p:nvSpPr>
        <p:spPr>
          <a:xfrm>
            <a:off x="5394283" y="3749338"/>
            <a:ext cx="3531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800" dirty="0"/>
              <a:t>H</a:t>
            </a:r>
            <a:r>
              <a:rPr lang="nl-NL" sz="2400" dirty="0"/>
              <a:t> </a:t>
            </a:r>
            <a:r>
              <a:rPr lang="nl-NL" sz="6600" dirty="0"/>
              <a:t>–</a:t>
            </a:r>
            <a:r>
              <a:rPr lang="nl-NL" sz="2400" dirty="0"/>
              <a:t> </a:t>
            </a:r>
            <a:r>
              <a:rPr lang="nl-NL" sz="5800" dirty="0">
                <a:ea typeface="Microsoft YaHei" panose="020B0503020204020204" pitchFamily="34" charset="-122"/>
                <a:cs typeface="Arial" panose="020B0604020202020204" pitchFamily="34" charset="0"/>
              </a:rPr>
              <a:t>O</a:t>
            </a:r>
            <a:r>
              <a:rPr lang="nl-NL" sz="2400" dirty="0"/>
              <a:t> </a:t>
            </a:r>
            <a:r>
              <a:rPr lang="nl-NL" sz="6600" dirty="0"/>
              <a:t>–</a:t>
            </a:r>
            <a:r>
              <a:rPr lang="nl-NL" sz="2400" dirty="0"/>
              <a:t> </a:t>
            </a:r>
            <a:r>
              <a:rPr lang="nl-NL" sz="5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9938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2353F4-AB13-4044-85EE-D121AA2531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1" r="888" b="41176"/>
          <a:stretch/>
        </p:blipFill>
        <p:spPr>
          <a:xfrm>
            <a:off x="0" y="25077"/>
            <a:ext cx="9144000" cy="687208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FDE284C-438C-4364-BD8E-7A5ACEACD45F}"/>
              </a:ext>
            </a:extLst>
          </p:cNvPr>
          <p:cNvSpPr txBox="1"/>
          <p:nvPr/>
        </p:nvSpPr>
        <p:spPr>
          <a:xfrm>
            <a:off x="1624013" y="252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668389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2353F4-AB13-4044-85EE-D121AA2531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1" r="888" b="41176"/>
          <a:stretch/>
        </p:blipFill>
        <p:spPr>
          <a:xfrm>
            <a:off x="0" y="25077"/>
            <a:ext cx="9144000" cy="687208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CF6FB8F-037F-488E-BD32-A01077FB61D6}"/>
              </a:ext>
            </a:extLst>
          </p:cNvPr>
          <p:cNvSpPr txBox="1"/>
          <p:nvPr/>
        </p:nvSpPr>
        <p:spPr>
          <a:xfrm>
            <a:off x="2485199" y="1337461"/>
            <a:ext cx="54057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covalentie</a:t>
            </a:r>
            <a:r>
              <a:rPr lang="nl-NL" sz="2400" dirty="0">
                <a:solidFill>
                  <a:srgbClr val="FF0000"/>
                </a:solidFill>
              </a:rPr>
              <a:t>      </a:t>
            </a:r>
            <a:r>
              <a:rPr lang="nl-NL" sz="4400" dirty="0">
                <a:solidFill>
                  <a:srgbClr val="FF0000"/>
                </a:solidFill>
              </a:rPr>
              <a:t>4    3    2    1</a:t>
            </a:r>
          </a:p>
          <a:p>
            <a:endParaRPr lang="nl-NL" sz="4400" dirty="0">
              <a:solidFill>
                <a:srgbClr val="FF0000"/>
              </a:solidFill>
            </a:endParaRPr>
          </a:p>
          <a:p>
            <a:endParaRPr lang="nl-N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FDE284C-438C-4364-BD8E-7A5ACEACD45F}"/>
              </a:ext>
            </a:extLst>
          </p:cNvPr>
          <p:cNvSpPr txBox="1"/>
          <p:nvPr/>
        </p:nvSpPr>
        <p:spPr>
          <a:xfrm>
            <a:off x="1624013" y="252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2353F4-AB13-4044-85EE-D121AA2531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1" r="888" b="41176"/>
          <a:stretch/>
        </p:blipFill>
        <p:spPr>
          <a:xfrm>
            <a:off x="0" y="25077"/>
            <a:ext cx="9144000" cy="687208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CF6FB8F-037F-488E-BD32-A01077FB61D6}"/>
              </a:ext>
            </a:extLst>
          </p:cNvPr>
          <p:cNvSpPr txBox="1"/>
          <p:nvPr/>
        </p:nvSpPr>
        <p:spPr>
          <a:xfrm>
            <a:off x="2485199" y="1337461"/>
            <a:ext cx="54057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covalentie</a:t>
            </a:r>
            <a:r>
              <a:rPr lang="nl-NL" sz="2400" dirty="0">
                <a:solidFill>
                  <a:srgbClr val="FF0000"/>
                </a:solidFill>
              </a:rPr>
              <a:t>      </a:t>
            </a:r>
            <a:r>
              <a:rPr lang="nl-NL" sz="4400" dirty="0">
                <a:solidFill>
                  <a:srgbClr val="FF0000"/>
                </a:solidFill>
              </a:rPr>
              <a:t>4    3    2    1</a:t>
            </a:r>
          </a:p>
          <a:p>
            <a:endParaRPr lang="nl-N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A196DD6-47AE-44E1-8CEE-E38254869422}"/>
              </a:ext>
            </a:extLst>
          </p:cNvPr>
          <p:cNvGrpSpPr/>
          <p:nvPr/>
        </p:nvGrpSpPr>
        <p:grpSpPr>
          <a:xfrm>
            <a:off x="4338637" y="2670544"/>
            <a:ext cx="1042988" cy="239344"/>
            <a:chOff x="4338637" y="2670544"/>
            <a:chExt cx="1042988" cy="239344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9CD7A1D0-BC6C-432B-938A-6FCEAF08AF35}"/>
                </a:ext>
              </a:extLst>
            </p:cNvPr>
            <p:cNvSpPr/>
            <p:nvPr/>
          </p:nvSpPr>
          <p:spPr>
            <a:xfrm>
              <a:off x="4338637" y="2670544"/>
              <a:ext cx="233363" cy="239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6DC1B8D5-9A66-4B5E-ADEE-359084009CCB}"/>
                </a:ext>
              </a:extLst>
            </p:cNvPr>
            <p:cNvSpPr/>
            <p:nvPr/>
          </p:nvSpPr>
          <p:spPr>
            <a:xfrm>
              <a:off x="5148262" y="2670544"/>
              <a:ext cx="233363" cy="239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92463FEC-9809-45F2-9B4F-F9476409AB36}"/>
              </a:ext>
            </a:extLst>
          </p:cNvPr>
          <p:cNvGrpSpPr/>
          <p:nvPr/>
        </p:nvGrpSpPr>
        <p:grpSpPr>
          <a:xfrm>
            <a:off x="5947200" y="2670544"/>
            <a:ext cx="1036163" cy="239344"/>
            <a:chOff x="4338637" y="2670544"/>
            <a:chExt cx="1036163" cy="239344"/>
          </a:xfrm>
        </p:grpSpPr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44F7792A-38EF-47D3-B707-5ABF6592A2AB}"/>
                </a:ext>
              </a:extLst>
            </p:cNvPr>
            <p:cNvSpPr/>
            <p:nvPr/>
          </p:nvSpPr>
          <p:spPr>
            <a:xfrm>
              <a:off x="4338637" y="2670544"/>
              <a:ext cx="233363" cy="239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4867B863-C95C-48A1-9198-9BC525AF546A}"/>
                </a:ext>
              </a:extLst>
            </p:cNvPr>
            <p:cNvSpPr/>
            <p:nvPr/>
          </p:nvSpPr>
          <p:spPr>
            <a:xfrm>
              <a:off x="5141437" y="2670544"/>
              <a:ext cx="233363" cy="2393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1FDE284C-438C-4364-BD8E-7A5ACEACD45F}"/>
              </a:ext>
            </a:extLst>
          </p:cNvPr>
          <p:cNvSpPr txBox="1"/>
          <p:nvPr/>
        </p:nvSpPr>
        <p:spPr>
          <a:xfrm>
            <a:off x="1624013" y="252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0876F43-15FD-4836-8C61-470C2A31E4C1}"/>
              </a:ext>
            </a:extLst>
          </p:cNvPr>
          <p:cNvSpPr txBox="1"/>
          <p:nvPr/>
        </p:nvSpPr>
        <p:spPr>
          <a:xfrm>
            <a:off x="1232130" y="2574000"/>
            <a:ext cx="203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valentie-elektronen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E9BC16E-3BF8-45C1-ABE5-4E5EF9A2B73A}"/>
              </a:ext>
            </a:extLst>
          </p:cNvPr>
          <p:cNvSpPr/>
          <p:nvPr/>
        </p:nvSpPr>
        <p:spPr>
          <a:xfrm>
            <a:off x="3527520" y="2671200"/>
            <a:ext cx="233363" cy="239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D37FCE8C-FF49-47F8-98F6-F537A23621FE}"/>
              </a:ext>
            </a:extLst>
          </p:cNvPr>
          <p:cNvSpPr/>
          <p:nvPr/>
        </p:nvSpPr>
        <p:spPr>
          <a:xfrm>
            <a:off x="7516337" y="2670544"/>
            <a:ext cx="233363" cy="239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4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Ammoniak </a:t>
            </a:r>
            <a:r>
              <a:rPr lang="nl-NL" altLang="nl-NL" b="1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Methaan </a:t>
            </a:r>
            <a:r>
              <a:rPr lang="nl-NL" altLang="nl-NL" b="1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84962" y="385692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dirty="0"/>
          </a:p>
        </p:txBody>
      </p:sp>
      <p:pic>
        <p:nvPicPr>
          <p:cNvPr id="9" name="Picture 10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7" y="558433"/>
            <a:ext cx="2788012" cy="2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03056" y="5696316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  <a:r>
              <a:rPr lang="nl-NL" altLang="nl-NL" dirty="0">
                <a:solidFill>
                  <a:srgbClr val="FF0000"/>
                </a:solidFill>
              </a:rPr>
              <a:t>structuurformule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99786F5-FCAC-4F01-B38C-DA6DBA85EAD0}"/>
              </a:ext>
            </a:extLst>
          </p:cNvPr>
          <p:cNvSpPr/>
          <p:nvPr/>
        </p:nvSpPr>
        <p:spPr>
          <a:xfrm>
            <a:off x="1806547" y="2615718"/>
            <a:ext cx="99392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2A74B5DC-747C-4F9C-8A7D-02B25A13B882}"/>
              </a:ext>
            </a:extLst>
          </p:cNvPr>
          <p:cNvGrpSpPr/>
          <p:nvPr/>
        </p:nvGrpSpPr>
        <p:grpSpPr>
          <a:xfrm>
            <a:off x="5587697" y="3688564"/>
            <a:ext cx="2290619" cy="1740764"/>
            <a:chOff x="5587697" y="3688564"/>
            <a:chExt cx="2290619" cy="1740764"/>
          </a:xfrm>
        </p:grpSpPr>
        <p:pic>
          <p:nvPicPr>
            <p:cNvPr id="24" name="Afbeelding 1">
              <a:extLst>
                <a:ext uri="{FF2B5EF4-FFF2-40B4-BE49-F238E27FC236}">
                  <a16:creationId xmlns:a16="http://schemas.microsoft.com/office/drawing/2014/main" id="{42047C61-24B9-450A-8DED-86B330BD0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697" y="3810126"/>
              <a:ext cx="2290619" cy="161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1A6F011-AAA3-4E17-8026-7A19968840DB}"/>
                </a:ext>
              </a:extLst>
            </p:cNvPr>
            <p:cNvSpPr/>
            <p:nvPr/>
          </p:nvSpPr>
          <p:spPr>
            <a:xfrm rot="2936740">
              <a:off x="6848766" y="3786235"/>
              <a:ext cx="500936" cy="411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34679ED-FADB-4522-8DF8-B90A9B89AB8D}"/>
                </a:ext>
              </a:extLst>
            </p:cNvPr>
            <p:cNvSpPr/>
            <p:nvPr/>
          </p:nvSpPr>
          <p:spPr>
            <a:xfrm rot="2936740">
              <a:off x="6069685" y="3733350"/>
              <a:ext cx="500936" cy="411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321193801"/>
      </p:ext>
    </p:extLst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Ammoniak </a:t>
            </a:r>
            <a:r>
              <a:rPr lang="nl-NL" altLang="nl-NL" b="1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Methaan </a:t>
            </a:r>
            <a:r>
              <a:rPr lang="nl-NL" altLang="nl-NL" b="1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84962" y="385692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9" name="Picture 10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7" y="558433"/>
            <a:ext cx="2788012" cy="23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63AFD520-716B-482D-A87C-F4F880552341}"/>
              </a:ext>
            </a:extLst>
          </p:cNvPr>
          <p:cNvGrpSpPr/>
          <p:nvPr/>
        </p:nvGrpSpPr>
        <p:grpSpPr>
          <a:xfrm>
            <a:off x="1254622" y="5696316"/>
            <a:ext cx="7692736" cy="1047003"/>
            <a:chOff x="1254622" y="5696316"/>
            <a:chExt cx="7692736" cy="1047003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703056" y="5696316"/>
              <a:ext cx="32443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dirty="0"/>
                <a:t>  structuurformule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254622" y="5704573"/>
              <a:ext cx="6762542" cy="1038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dirty="0"/>
                <a:t>     </a:t>
              </a:r>
              <a:r>
                <a:rPr lang="nl-NL" altLang="nl-NL" dirty="0">
                  <a:solidFill>
                    <a:srgbClr val="FF0000"/>
                  </a:solidFill>
                </a:rPr>
                <a:t>lewisstructuur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nl-NL" altLang="nl-NL" sz="1100" dirty="0">
                  <a:solidFill>
                    <a:srgbClr val="FF0000"/>
                  </a:solidFill>
                </a:rPr>
                <a:t>                                   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nl-NL" altLang="nl-NL" dirty="0"/>
                <a:t>                                                                          </a:t>
              </a:r>
              <a:endParaRPr lang="nl-NL" altLang="nl-NL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03" y="3810126"/>
            <a:ext cx="2290619" cy="161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C3C8309E-66ED-4690-A4EC-7D68AED5C58C}"/>
              </a:ext>
            </a:extLst>
          </p:cNvPr>
          <p:cNvSpPr/>
          <p:nvPr/>
        </p:nvSpPr>
        <p:spPr>
          <a:xfrm>
            <a:off x="1806547" y="2590674"/>
            <a:ext cx="99392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7E1E77F3-43EC-4215-9172-938E9BE7140C}"/>
              </a:ext>
            </a:extLst>
          </p:cNvPr>
          <p:cNvGrpSpPr/>
          <p:nvPr/>
        </p:nvGrpSpPr>
        <p:grpSpPr>
          <a:xfrm>
            <a:off x="5587697" y="3688564"/>
            <a:ext cx="2290619" cy="1740764"/>
            <a:chOff x="5587697" y="3688564"/>
            <a:chExt cx="2290619" cy="1740764"/>
          </a:xfrm>
        </p:grpSpPr>
        <p:pic>
          <p:nvPicPr>
            <p:cNvPr id="26" name="Afbeelding 1">
              <a:extLst>
                <a:ext uri="{FF2B5EF4-FFF2-40B4-BE49-F238E27FC236}">
                  <a16:creationId xmlns:a16="http://schemas.microsoft.com/office/drawing/2014/main" id="{BB9BAEA5-2A78-464F-8E55-92BDB04F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697" y="3810126"/>
              <a:ext cx="2290619" cy="161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9EB99F1-C045-4A7D-A060-4D70FAF5980E}"/>
                </a:ext>
              </a:extLst>
            </p:cNvPr>
            <p:cNvSpPr/>
            <p:nvPr/>
          </p:nvSpPr>
          <p:spPr>
            <a:xfrm rot="2936740">
              <a:off x="6848766" y="3786235"/>
              <a:ext cx="500936" cy="411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577EFBE-A2BF-4B61-9E60-B672FB51F2CD}"/>
                </a:ext>
              </a:extLst>
            </p:cNvPr>
            <p:cNvSpPr/>
            <p:nvPr/>
          </p:nvSpPr>
          <p:spPr>
            <a:xfrm rot="2936740">
              <a:off x="6069685" y="3733350"/>
              <a:ext cx="500936" cy="411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253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Ammoniak </a:t>
            </a:r>
            <a:r>
              <a:rPr lang="nl-NL" altLang="nl-NL" b="1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Methaan </a:t>
            </a:r>
            <a:r>
              <a:rPr lang="nl-NL" altLang="nl-NL" b="1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84962" y="385692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54622" y="5704573"/>
            <a:ext cx="6762542" cy="103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   lewisstructuur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1100" dirty="0"/>
              <a:t>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                                                                        </a:t>
            </a:r>
            <a:endParaRPr lang="nl-NL" altLang="nl-NL" dirty="0">
              <a:solidFill>
                <a:srgbClr val="FF0000"/>
              </a:solidFill>
            </a:endParaRPr>
          </a:p>
        </p:txBody>
      </p:sp>
      <p:pic>
        <p:nvPicPr>
          <p:cNvPr id="13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03" y="3810126"/>
            <a:ext cx="2290619" cy="161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0E39C757-906C-4BB5-8838-B54A581619C2}"/>
              </a:ext>
            </a:extLst>
          </p:cNvPr>
          <p:cNvGrpSpPr/>
          <p:nvPr/>
        </p:nvGrpSpPr>
        <p:grpSpPr>
          <a:xfrm rot="10800000">
            <a:off x="1661783" y="1699842"/>
            <a:ext cx="1323359" cy="284617"/>
            <a:chOff x="1628445" y="666379"/>
            <a:chExt cx="1323359" cy="284617"/>
          </a:xfrm>
        </p:grpSpPr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D379F826-DFAB-4F23-8175-5886B1F7FD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6889" y="666379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7AC91B7-2568-4594-BCDB-F7ACCE8A9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8445" y="828596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1E1494E-2C7D-4A65-8A6E-126100271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3666" y="670058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2900BC4B-40EF-42EC-B1BD-C164FF0EF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9404" y="828596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92D6360B-3095-4F27-8351-1DD7C6C678E7}"/>
              </a:ext>
            </a:extLst>
          </p:cNvPr>
          <p:cNvSpPr txBox="1"/>
          <p:nvPr/>
        </p:nvSpPr>
        <p:spPr>
          <a:xfrm>
            <a:off x="5220000" y="1962000"/>
            <a:ext cx="353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bindende elektronenparen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C1F00F98-48A7-4FA4-97CE-45008D90256F}"/>
              </a:ext>
            </a:extLst>
          </p:cNvPr>
          <p:cNvSpPr/>
          <p:nvPr/>
        </p:nvSpPr>
        <p:spPr>
          <a:xfrm>
            <a:off x="1817520" y="2590396"/>
            <a:ext cx="98917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27FFF93A-6C50-4F25-93BC-4C5232B162BF}"/>
              </a:ext>
            </a:extLst>
          </p:cNvPr>
          <p:cNvCxnSpPr>
            <a:cxnSpLocks/>
          </p:cNvCxnSpPr>
          <p:nvPr/>
        </p:nvCxnSpPr>
        <p:spPr>
          <a:xfrm flipH="1" flipV="1">
            <a:off x="2923942" y="1930442"/>
            <a:ext cx="2273918" cy="2209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E1BFF5CA-98F3-4FD4-90F2-C54B3E9ACD9B}"/>
              </a:ext>
            </a:extLst>
          </p:cNvPr>
          <p:cNvCxnSpPr>
            <a:cxnSpLocks/>
          </p:cNvCxnSpPr>
          <p:nvPr/>
        </p:nvCxnSpPr>
        <p:spPr>
          <a:xfrm flipH="1">
            <a:off x="2829404" y="2285065"/>
            <a:ext cx="2368456" cy="23313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04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_08a_single_bon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" y="40212"/>
            <a:ext cx="8244163" cy="65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9885" y="-1"/>
            <a:ext cx="2981355" cy="43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14433" y="2021979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Ammoniak </a:t>
            </a:r>
            <a:r>
              <a:rPr lang="nl-NL" altLang="nl-NL" b="1"/>
              <a:t>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7860" y="5121812"/>
            <a:ext cx="1929567" cy="47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/>
              <a:t>Methaan </a:t>
            </a:r>
            <a:r>
              <a:rPr lang="nl-NL" altLang="nl-NL" b="1"/>
              <a:t>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9885" y="6154457"/>
            <a:ext cx="2981355" cy="43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84962" y="385692"/>
            <a:ext cx="4472032" cy="5941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29404" y="2796463"/>
            <a:ext cx="3772129" cy="3616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54622" y="5704573"/>
            <a:ext cx="6762542" cy="103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   lewisstructuur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1100" dirty="0"/>
              <a:t>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                                                                        </a:t>
            </a:r>
            <a:endParaRPr lang="nl-NL" altLang="nl-NL" dirty="0">
              <a:solidFill>
                <a:srgbClr val="FF0000"/>
              </a:solidFill>
            </a:endParaRPr>
          </a:p>
        </p:txBody>
      </p:sp>
      <p:pic>
        <p:nvPicPr>
          <p:cNvPr id="13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03" y="3810126"/>
            <a:ext cx="2290619" cy="161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0E39C757-906C-4BB5-8838-B54A581619C2}"/>
              </a:ext>
            </a:extLst>
          </p:cNvPr>
          <p:cNvGrpSpPr/>
          <p:nvPr/>
        </p:nvGrpSpPr>
        <p:grpSpPr>
          <a:xfrm>
            <a:off x="1641600" y="662620"/>
            <a:ext cx="1323359" cy="284617"/>
            <a:chOff x="1628445" y="666379"/>
            <a:chExt cx="1323359" cy="284617"/>
          </a:xfrm>
        </p:grpSpPr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D379F826-DFAB-4F23-8175-5886B1F7FD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6889" y="666379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7AC91B7-2568-4594-BCDB-F7ACCE8A9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8445" y="828596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1E1494E-2C7D-4A65-8A6E-126100271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3666" y="670058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2900BC4B-40EF-42EC-B1BD-C164FF0EF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9404" y="828596"/>
              <a:ext cx="122400" cy="122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92D6360B-3095-4F27-8351-1DD7C6C678E7}"/>
              </a:ext>
            </a:extLst>
          </p:cNvPr>
          <p:cNvSpPr txBox="1"/>
          <p:nvPr/>
        </p:nvSpPr>
        <p:spPr>
          <a:xfrm>
            <a:off x="4646339" y="1960770"/>
            <a:ext cx="4112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niet-bindende elektronenparen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C1F00F98-48A7-4FA4-97CE-45008D90256F}"/>
              </a:ext>
            </a:extLst>
          </p:cNvPr>
          <p:cNvSpPr/>
          <p:nvPr/>
        </p:nvSpPr>
        <p:spPr>
          <a:xfrm>
            <a:off x="1815295" y="2616293"/>
            <a:ext cx="99392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27FFF93A-6C50-4F25-93BC-4C5232B162BF}"/>
              </a:ext>
            </a:extLst>
          </p:cNvPr>
          <p:cNvCxnSpPr>
            <a:cxnSpLocks/>
          </p:cNvCxnSpPr>
          <p:nvPr/>
        </p:nvCxnSpPr>
        <p:spPr>
          <a:xfrm flipH="1" flipV="1">
            <a:off x="2993643" y="942299"/>
            <a:ext cx="1678323" cy="1218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E1BFF5CA-98F3-4FD4-90F2-C54B3E9ACD9B}"/>
              </a:ext>
            </a:extLst>
          </p:cNvPr>
          <p:cNvCxnSpPr>
            <a:cxnSpLocks/>
          </p:cNvCxnSpPr>
          <p:nvPr/>
        </p:nvCxnSpPr>
        <p:spPr>
          <a:xfrm flipH="1">
            <a:off x="2704925" y="2336860"/>
            <a:ext cx="1941415" cy="1660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2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332576" y="316194"/>
            <a:ext cx="3811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Het atoommodel van 	Erwin 	Schr</a:t>
            </a:r>
            <a:r>
              <a:rPr lang="nl-NL" sz="3200" dirty="0"/>
              <a:t>Ö</a:t>
            </a:r>
            <a:r>
              <a:rPr lang="nl-NL" sz="4000" dirty="0"/>
              <a:t>dinger.</a:t>
            </a:r>
          </a:p>
          <a:p>
            <a:r>
              <a:rPr lang="nl-NL" sz="4000" dirty="0"/>
              <a:t>1926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42706" cy="727325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12" y="3791825"/>
            <a:ext cx="2923694" cy="29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3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waterstoffluoride</a:t>
            </a:r>
          </a:p>
        </p:txBody>
      </p:sp>
    </p:spTree>
    <p:extLst>
      <p:ext uri="{BB962C8B-B14F-4D97-AF65-F5344CB8AC3E}">
        <p14:creationId xmlns:p14="http://schemas.microsoft.com/office/powerpoint/2010/main" val="501854588"/>
      </p:ext>
    </p:extLst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3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waterstoffluoride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5E760D0-4C83-47F7-A14A-CCDDA814B31F}"/>
              </a:ext>
            </a:extLst>
          </p:cNvPr>
          <p:cNvSpPr txBox="1"/>
          <p:nvPr/>
        </p:nvSpPr>
        <p:spPr>
          <a:xfrm>
            <a:off x="865974" y="4268956"/>
            <a:ext cx="38049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Waterstof heeft covalentie 1.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Fluor heeft covalentie 1.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70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3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waterstoffluoride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195159-8943-40DE-A8B3-A479EF676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 r="14670" b="26626"/>
          <a:stretch/>
        </p:blipFill>
        <p:spPr>
          <a:xfrm>
            <a:off x="5612746" y="2167467"/>
            <a:ext cx="1668588" cy="55315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25E760D0-4C83-47F7-A14A-CCDDA814B31F}"/>
              </a:ext>
            </a:extLst>
          </p:cNvPr>
          <p:cNvSpPr txBox="1"/>
          <p:nvPr/>
        </p:nvSpPr>
        <p:spPr>
          <a:xfrm>
            <a:off x="865974" y="4268956"/>
            <a:ext cx="38049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Waterstof heeft covalentie 1.</a:t>
            </a:r>
          </a:p>
          <a:p>
            <a:endParaRPr lang="nl-NL" sz="2400" dirty="0"/>
          </a:p>
          <a:p>
            <a:r>
              <a:rPr lang="nl-NL" sz="2400" dirty="0"/>
              <a:t>Fluor heeft covalentie 1.</a:t>
            </a:r>
          </a:p>
          <a:p>
            <a:endParaRPr lang="nl-NL" dirty="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60A6CDD6-B41F-4A5B-BF2F-F7AEBCF94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  <a:r>
              <a:rPr lang="nl-NL" altLang="nl-NL" dirty="0">
                <a:solidFill>
                  <a:srgbClr val="FF0000"/>
                </a:solidFill>
              </a:rPr>
              <a:t>structuurformule</a:t>
            </a:r>
          </a:p>
        </p:txBody>
      </p:sp>
    </p:spTree>
    <p:extLst>
      <p:ext uri="{BB962C8B-B14F-4D97-AF65-F5344CB8AC3E}">
        <p14:creationId xmlns:p14="http://schemas.microsoft.com/office/powerpoint/2010/main" val="10397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3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waterstoffluoride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195159-8943-40DE-A8B3-A479EF676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 r="14670" b="26626"/>
          <a:stretch/>
        </p:blipFill>
        <p:spPr>
          <a:xfrm>
            <a:off x="5612746" y="2167467"/>
            <a:ext cx="1668588" cy="553155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70DE9145-EAE6-4972-8690-11F739A68D61}"/>
              </a:ext>
            </a:extLst>
          </p:cNvPr>
          <p:cNvGrpSpPr/>
          <p:nvPr/>
        </p:nvGrpSpPr>
        <p:grpSpPr>
          <a:xfrm>
            <a:off x="5300682" y="3152921"/>
            <a:ext cx="3432186" cy="3590398"/>
            <a:chOff x="5390993" y="3186788"/>
            <a:chExt cx="3432186" cy="3590398"/>
          </a:xfrm>
        </p:grpSpPr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680E950C-E7B9-4ED2-98D7-AC3420EEF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8877" y="3186788"/>
              <a:ext cx="32443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dirty="0"/>
                <a:t>  structuurformule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25D7BA12-1D7A-4B9D-AA2D-BE32D8888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0993" y="5738440"/>
              <a:ext cx="2267511" cy="1038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dirty="0"/>
                <a:t>     </a:t>
              </a:r>
              <a:r>
                <a:rPr lang="nl-NL" altLang="nl-NL" dirty="0">
                  <a:solidFill>
                    <a:srgbClr val="FF0000"/>
                  </a:solidFill>
                </a:rPr>
                <a:t>lewisstructuur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nl-NL" altLang="nl-NL" sz="1100" dirty="0"/>
                <a:t>                                   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nl-NL" altLang="nl-NL" dirty="0"/>
                <a:t>                                                                          </a:t>
              </a:r>
              <a:endParaRPr lang="nl-NL" altLang="nl-NL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9E2F376-1DB3-4472-B558-BD9ED1C28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46" y="4323884"/>
            <a:ext cx="1955447" cy="11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3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waterstoffluoride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195159-8943-40DE-A8B3-A479EF676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 r="14670" b="26626"/>
          <a:stretch/>
        </p:blipFill>
        <p:spPr>
          <a:xfrm>
            <a:off x="5612746" y="2167467"/>
            <a:ext cx="1668588" cy="55315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CB5C9E5-E91D-4108-8C07-C1ED3694DBF6}"/>
              </a:ext>
            </a:extLst>
          </p:cNvPr>
          <p:cNvSpPr/>
          <p:nvPr/>
        </p:nvSpPr>
        <p:spPr>
          <a:xfrm>
            <a:off x="6163734" y="2259377"/>
            <a:ext cx="270934" cy="3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1B9B28B-4144-4EF0-B914-8A308DE8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865974" y="4268956"/>
            <a:ext cx="48188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Bindingen van N, O of F met andere</a:t>
            </a:r>
          </a:p>
          <a:p>
            <a:r>
              <a:rPr lang="nl-NL" sz="2400" dirty="0">
                <a:solidFill>
                  <a:srgbClr val="FF0000"/>
                </a:solidFill>
              </a:rPr>
              <a:t>atomen zijn </a:t>
            </a:r>
            <a:r>
              <a:rPr lang="nl-NL" sz="2400" i="1" dirty="0">
                <a:solidFill>
                  <a:srgbClr val="FF0000"/>
                </a:solidFill>
              </a:rPr>
              <a:t>polaire</a:t>
            </a:r>
            <a:r>
              <a:rPr lang="nl-NL" sz="2400" dirty="0">
                <a:solidFill>
                  <a:srgbClr val="FF0000"/>
                </a:solidFill>
              </a:rPr>
              <a:t> atoombindingen.</a:t>
            </a:r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104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3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waterstoffluoride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195159-8943-40DE-A8B3-A479EF676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 r="14670" b="26626"/>
          <a:stretch/>
        </p:blipFill>
        <p:spPr>
          <a:xfrm>
            <a:off x="5612746" y="2167467"/>
            <a:ext cx="1668588" cy="55315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CB5C9E5-E91D-4108-8C07-C1ED3694DBF6}"/>
              </a:ext>
            </a:extLst>
          </p:cNvPr>
          <p:cNvSpPr/>
          <p:nvPr/>
        </p:nvSpPr>
        <p:spPr>
          <a:xfrm>
            <a:off x="6163734" y="2259377"/>
            <a:ext cx="270934" cy="3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865974" y="4268956"/>
            <a:ext cx="481888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Bindingen van N, O of F met andere</a:t>
            </a:r>
          </a:p>
          <a:p>
            <a:r>
              <a:rPr lang="nl-NL" sz="2400" dirty="0"/>
              <a:t>atomen zijn </a:t>
            </a:r>
            <a:r>
              <a:rPr lang="nl-NL" sz="2400" i="1" dirty="0"/>
              <a:t>polaire</a:t>
            </a:r>
            <a:r>
              <a:rPr lang="nl-NL" sz="2400" dirty="0"/>
              <a:t> atoombindingen.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De gedeeltelijke negatieve lading (</a:t>
            </a:r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-)</a:t>
            </a:r>
          </a:p>
          <a:p>
            <a:r>
              <a:rPr lang="nl-NL" sz="2400" dirty="0">
                <a:solidFill>
                  <a:srgbClr val="FF0000"/>
                </a:solidFill>
              </a:rPr>
              <a:t>ligt daarbij op N, O of F.</a:t>
            </a:r>
            <a:r>
              <a:rPr lang="nl-NL" sz="2400" dirty="0"/>
              <a:t> </a:t>
            </a:r>
            <a:endParaRPr lang="nl-NL" sz="2400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7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" y="996285"/>
            <a:ext cx="4629648" cy="3090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3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waterstoffluoride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195159-8943-40DE-A8B3-A479EF676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 r="14670" b="26626"/>
          <a:stretch/>
        </p:blipFill>
        <p:spPr>
          <a:xfrm>
            <a:off x="5612746" y="2167467"/>
            <a:ext cx="1668588" cy="55315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865974" y="4268956"/>
            <a:ext cx="48044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Bindingen van N, O of F met andere</a:t>
            </a:r>
          </a:p>
          <a:p>
            <a:r>
              <a:rPr lang="nl-NL" sz="2400" dirty="0"/>
              <a:t>atomen zijn </a:t>
            </a:r>
            <a:r>
              <a:rPr lang="nl-NL" sz="2400" i="1" dirty="0"/>
              <a:t>polaire</a:t>
            </a:r>
            <a:r>
              <a:rPr lang="nl-NL" sz="2400" dirty="0"/>
              <a:t> atoombindingen.</a:t>
            </a:r>
          </a:p>
          <a:p>
            <a:endParaRPr lang="nl-NL" sz="2400" dirty="0"/>
          </a:p>
          <a:p>
            <a:r>
              <a:rPr lang="nl-NL" sz="2400" dirty="0"/>
              <a:t>De gedeeltelijke negatieve lading (</a:t>
            </a:r>
            <a:r>
              <a:rPr lang="el-GR" sz="2400" dirty="0"/>
              <a:t>δ</a:t>
            </a:r>
            <a:r>
              <a:rPr lang="nl-NL" sz="2400" dirty="0"/>
              <a:t>-)</a:t>
            </a:r>
          </a:p>
          <a:p>
            <a:r>
              <a:rPr lang="nl-NL" sz="2400" dirty="0"/>
              <a:t>ligt daarbij op N, O of F.</a:t>
            </a:r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649D5A8-8B32-4436-9D9E-5CD2EE82A1FC}"/>
              </a:ext>
            </a:extLst>
          </p:cNvPr>
          <p:cNvSpPr/>
          <p:nvPr/>
        </p:nvSpPr>
        <p:spPr>
          <a:xfrm>
            <a:off x="7263521" y="226181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78EA139-F866-4140-8C18-54286A3BFB2D}"/>
              </a:ext>
            </a:extLst>
          </p:cNvPr>
          <p:cNvSpPr/>
          <p:nvPr/>
        </p:nvSpPr>
        <p:spPr>
          <a:xfrm>
            <a:off x="5238758" y="2260122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nl-NL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14974AC-679E-43E8-9791-1F497D5CB04F}"/>
              </a:ext>
            </a:extLst>
          </p:cNvPr>
          <p:cNvSpPr/>
          <p:nvPr/>
        </p:nvSpPr>
        <p:spPr>
          <a:xfrm>
            <a:off x="1384482" y="2258957"/>
            <a:ext cx="500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0FE57CA-92D8-4DAD-9CCC-E55C35631D13}"/>
              </a:ext>
            </a:extLst>
          </p:cNvPr>
          <p:cNvSpPr/>
          <p:nvPr/>
        </p:nvSpPr>
        <p:spPr>
          <a:xfrm>
            <a:off x="3016029" y="225895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626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8" b="16256"/>
          <a:stretch/>
        </p:blipFill>
        <p:spPr>
          <a:xfrm>
            <a:off x="208845" y="996286"/>
            <a:ext cx="3696398" cy="258793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3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waterstoffluoride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195159-8943-40DE-A8B3-A479EF676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 r="14670" b="26626"/>
          <a:stretch/>
        </p:blipFill>
        <p:spPr>
          <a:xfrm>
            <a:off x="5612746" y="2167467"/>
            <a:ext cx="1668588" cy="55315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649D5A8-8B32-4436-9D9E-5CD2EE82A1FC}"/>
              </a:ext>
            </a:extLst>
          </p:cNvPr>
          <p:cNvSpPr/>
          <p:nvPr/>
        </p:nvSpPr>
        <p:spPr>
          <a:xfrm>
            <a:off x="7263521" y="226181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78EA139-F866-4140-8C18-54286A3BFB2D}"/>
              </a:ext>
            </a:extLst>
          </p:cNvPr>
          <p:cNvSpPr/>
          <p:nvPr/>
        </p:nvSpPr>
        <p:spPr>
          <a:xfrm>
            <a:off x="5238758" y="2260122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nl-NL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14974AC-679E-43E8-9791-1F497D5CB04F}"/>
              </a:ext>
            </a:extLst>
          </p:cNvPr>
          <p:cNvSpPr/>
          <p:nvPr/>
        </p:nvSpPr>
        <p:spPr>
          <a:xfrm>
            <a:off x="1384482" y="2258957"/>
            <a:ext cx="500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0FE57CA-92D8-4DAD-9CCC-E55C35631D13}"/>
              </a:ext>
            </a:extLst>
          </p:cNvPr>
          <p:cNvSpPr/>
          <p:nvPr/>
        </p:nvSpPr>
        <p:spPr>
          <a:xfrm>
            <a:off x="3016029" y="225895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865974" y="4268956"/>
            <a:ext cx="3940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Het HF-molecuul is een dipool</a:t>
            </a:r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1827579-3835-4CBC-A906-1897C5F2A76A}"/>
              </a:ext>
            </a:extLst>
          </p:cNvPr>
          <p:cNvSpPr/>
          <p:nvPr/>
        </p:nvSpPr>
        <p:spPr>
          <a:xfrm>
            <a:off x="7704666" y="5566082"/>
            <a:ext cx="1439333" cy="1037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7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8" b="16256"/>
          <a:stretch/>
        </p:blipFill>
        <p:spPr>
          <a:xfrm>
            <a:off x="208845" y="996286"/>
            <a:ext cx="3696398" cy="258793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3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waterstoffluoride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195159-8943-40DE-A8B3-A479EF676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 r="14670" b="26626"/>
          <a:stretch/>
        </p:blipFill>
        <p:spPr>
          <a:xfrm>
            <a:off x="5612746" y="2167467"/>
            <a:ext cx="1668588" cy="55315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649D5A8-8B32-4436-9D9E-5CD2EE82A1FC}"/>
              </a:ext>
            </a:extLst>
          </p:cNvPr>
          <p:cNvSpPr/>
          <p:nvPr/>
        </p:nvSpPr>
        <p:spPr>
          <a:xfrm>
            <a:off x="7263521" y="226181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78EA139-F866-4140-8C18-54286A3BFB2D}"/>
              </a:ext>
            </a:extLst>
          </p:cNvPr>
          <p:cNvSpPr/>
          <p:nvPr/>
        </p:nvSpPr>
        <p:spPr>
          <a:xfrm>
            <a:off x="5238758" y="2260122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nl-NL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14974AC-679E-43E8-9791-1F497D5CB04F}"/>
              </a:ext>
            </a:extLst>
          </p:cNvPr>
          <p:cNvSpPr/>
          <p:nvPr/>
        </p:nvSpPr>
        <p:spPr>
          <a:xfrm>
            <a:off x="1384482" y="2258957"/>
            <a:ext cx="500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0FE57CA-92D8-4DAD-9CCC-E55C35631D13}"/>
              </a:ext>
            </a:extLst>
          </p:cNvPr>
          <p:cNvSpPr/>
          <p:nvPr/>
        </p:nvSpPr>
        <p:spPr>
          <a:xfrm>
            <a:off x="3016029" y="225895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865974" y="4268956"/>
            <a:ext cx="39404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Het HF-molecuul is een dipool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HF is een polaire stof.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1827579-3835-4CBC-A906-1897C5F2A76A}"/>
              </a:ext>
            </a:extLst>
          </p:cNvPr>
          <p:cNvSpPr/>
          <p:nvPr/>
        </p:nvSpPr>
        <p:spPr>
          <a:xfrm>
            <a:off x="7704666" y="5566082"/>
            <a:ext cx="1439333" cy="1037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ACE36-2C34-4D33-846E-A29785C13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8" b="16256"/>
          <a:stretch/>
        </p:blipFill>
        <p:spPr>
          <a:xfrm>
            <a:off x="208845" y="996286"/>
            <a:ext cx="3696398" cy="258793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3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waterstoffluoride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195159-8943-40DE-A8B3-A479EF676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 r="14670" b="26626"/>
          <a:stretch/>
        </p:blipFill>
        <p:spPr>
          <a:xfrm>
            <a:off x="5612746" y="2167467"/>
            <a:ext cx="1668588" cy="55315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649D5A8-8B32-4436-9D9E-5CD2EE82A1FC}"/>
              </a:ext>
            </a:extLst>
          </p:cNvPr>
          <p:cNvSpPr/>
          <p:nvPr/>
        </p:nvSpPr>
        <p:spPr>
          <a:xfrm>
            <a:off x="7263521" y="226181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78EA139-F866-4140-8C18-54286A3BFB2D}"/>
              </a:ext>
            </a:extLst>
          </p:cNvPr>
          <p:cNvSpPr/>
          <p:nvPr/>
        </p:nvSpPr>
        <p:spPr>
          <a:xfrm>
            <a:off x="5238758" y="2260122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nl-NL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14974AC-679E-43E8-9791-1F497D5CB04F}"/>
              </a:ext>
            </a:extLst>
          </p:cNvPr>
          <p:cNvSpPr/>
          <p:nvPr/>
        </p:nvSpPr>
        <p:spPr>
          <a:xfrm>
            <a:off x="1384482" y="2258957"/>
            <a:ext cx="500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0FE57CA-92D8-4DAD-9CCC-E55C35631D13}"/>
              </a:ext>
            </a:extLst>
          </p:cNvPr>
          <p:cNvSpPr/>
          <p:nvPr/>
        </p:nvSpPr>
        <p:spPr>
          <a:xfrm>
            <a:off x="3016029" y="225895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2CB7EE-6694-4FB7-8DCF-807D58718A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8" t="1869"/>
          <a:stretch/>
        </p:blipFill>
        <p:spPr>
          <a:xfrm>
            <a:off x="3258924" y="3584221"/>
            <a:ext cx="5885076" cy="283351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865974" y="4268956"/>
            <a:ext cx="29220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HF is een polaire stof.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1827579-3835-4CBC-A906-1897C5F2A76A}"/>
              </a:ext>
            </a:extLst>
          </p:cNvPr>
          <p:cNvSpPr/>
          <p:nvPr/>
        </p:nvSpPr>
        <p:spPr>
          <a:xfrm>
            <a:off x="7704666" y="5566082"/>
            <a:ext cx="1439333" cy="1037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4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878379" y="1708034"/>
            <a:ext cx="3587823" cy="3417640"/>
            <a:chOff x="3878379" y="1708034"/>
            <a:chExt cx="3587823" cy="3417640"/>
          </a:xfrm>
        </p:grpSpPr>
        <p:sp>
          <p:nvSpPr>
            <p:cNvPr id="6" name="Ovaal 5"/>
            <p:cNvSpPr/>
            <p:nvPr/>
          </p:nvSpPr>
          <p:spPr>
            <a:xfrm>
              <a:off x="3878379" y="1708034"/>
              <a:ext cx="3587823" cy="34176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/>
            <p:cNvSpPr>
              <a:spLocks noChangeAspect="1"/>
            </p:cNvSpPr>
            <p:nvPr/>
          </p:nvSpPr>
          <p:spPr>
            <a:xfrm>
              <a:off x="5617760" y="3252129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>
              <a:spLocks noChangeAspect="1"/>
            </p:cNvSpPr>
            <p:nvPr/>
          </p:nvSpPr>
          <p:spPr>
            <a:xfrm flipH="1">
              <a:off x="6297136" y="1791058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109400" y="0"/>
            <a:ext cx="2550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H</a:t>
            </a:r>
          </a:p>
          <a:p>
            <a:r>
              <a:rPr lang="nl-NL" sz="2000" dirty="0"/>
              <a:t>1 elektron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9253E40-9A6E-4A8A-A711-0B250237732C}"/>
              </a:ext>
            </a:extLst>
          </p:cNvPr>
          <p:cNvSpPr txBox="1"/>
          <p:nvPr/>
        </p:nvSpPr>
        <p:spPr>
          <a:xfrm>
            <a:off x="3912812" y="228101"/>
            <a:ext cx="51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Het atoommodel Bohr.</a:t>
            </a:r>
          </a:p>
        </p:txBody>
      </p:sp>
    </p:spTree>
    <p:extLst>
      <p:ext uri="{BB962C8B-B14F-4D97-AF65-F5344CB8AC3E}">
        <p14:creationId xmlns:p14="http://schemas.microsoft.com/office/powerpoint/2010/main" val="3601182472"/>
      </p:ext>
    </p:extLst>
  </p:cSld>
  <p:clrMapOvr>
    <a:masterClrMapping/>
  </p:clrMapOvr>
  <p:transition spd="slow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CB5C9E5-E91D-4108-8C07-C1ED3694DBF6}"/>
              </a:ext>
            </a:extLst>
          </p:cNvPr>
          <p:cNvSpPr/>
          <p:nvPr/>
        </p:nvSpPr>
        <p:spPr>
          <a:xfrm>
            <a:off x="6163734" y="2259377"/>
            <a:ext cx="270934" cy="3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1B9B28B-4144-4EF0-B914-8A308DE8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655668" y="444501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Algemeen: 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Een binding tussen twee niet-metaalatomen is een </a:t>
            </a:r>
            <a:r>
              <a:rPr lang="nl-NL" sz="2400" i="1" dirty="0">
                <a:solidFill>
                  <a:srgbClr val="FF0000"/>
                </a:solidFill>
              </a:rPr>
              <a:t>polaire </a:t>
            </a:r>
            <a:r>
              <a:rPr lang="nl-NL" sz="2400" dirty="0">
                <a:solidFill>
                  <a:srgbClr val="FF0000"/>
                </a:solidFill>
              </a:rPr>
              <a:t>atoombinding als het verschil in elektronegativiteit &gt; 0,4 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Zie Binas tabel 40A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De negatieve partiele lading (</a:t>
            </a:r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-) ligt op het atoom met de </a:t>
            </a:r>
          </a:p>
          <a:p>
            <a:r>
              <a:rPr lang="nl-NL" sz="2400" dirty="0">
                <a:solidFill>
                  <a:srgbClr val="FF0000"/>
                </a:solidFill>
              </a:rPr>
              <a:t>     hoogste elektronegativiteit.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63264771"/>
      </p:ext>
    </p:extLst>
  </p:cSld>
  <p:clrMapOvr>
    <a:masterClrMapping/>
  </p:clrMapOvr>
  <p:transition spd="slow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CB5C9E5-E91D-4108-8C07-C1ED3694DBF6}"/>
              </a:ext>
            </a:extLst>
          </p:cNvPr>
          <p:cNvSpPr/>
          <p:nvPr/>
        </p:nvSpPr>
        <p:spPr>
          <a:xfrm>
            <a:off x="6163734" y="2259377"/>
            <a:ext cx="270934" cy="3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1B9B28B-4144-4EF0-B914-8A308DE8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66" y="3152921"/>
            <a:ext cx="3244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dirty="0"/>
              <a:t>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323CAD-59A7-409A-B7E3-6C759F38FD2A}"/>
              </a:ext>
            </a:extLst>
          </p:cNvPr>
          <p:cNvSpPr txBox="1"/>
          <p:nvPr/>
        </p:nvSpPr>
        <p:spPr>
          <a:xfrm>
            <a:off x="655668" y="444501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Algemeen: </a:t>
            </a:r>
          </a:p>
          <a:p>
            <a:endParaRPr lang="nl-NL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Een binding tussen twee niet-metaalatomen is een </a:t>
            </a:r>
            <a:r>
              <a:rPr lang="nl-NL" sz="2400" i="1" dirty="0"/>
              <a:t>polaire </a:t>
            </a:r>
            <a:r>
              <a:rPr lang="nl-NL" sz="2400" dirty="0"/>
              <a:t>atoombinding als het verschil in elektronegativiteit &gt; 0,4 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Zie Binas tabel 40A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negatieve partiele lading (</a:t>
            </a:r>
            <a:r>
              <a:rPr lang="el-GR" sz="2400" dirty="0"/>
              <a:t>δ</a:t>
            </a:r>
            <a:r>
              <a:rPr lang="nl-NL" sz="2400" dirty="0"/>
              <a:t>-) ligt op het atoom met de </a:t>
            </a:r>
          </a:p>
          <a:p>
            <a:r>
              <a:rPr lang="nl-NL" sz="2400" dirty="0"/>
              <a:t>     hoogste elektronegativiteit.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Onthoud: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Bindingen van N, O of F met andere atomen zijn </a:t>
            </a:r>
            <a:r>
              <a:rPr lang="nl-NL" sz="2400" i="1" dirty="0">
                <a:solidFill>
                  <a:srgbClr val="FF0000"/>
                </a:solidFill>
              </a:rPr>
              <a:t>polaire</a:t>
            </a:r>
            <a:r>
              <a:rPr lang="nl-NL" sz="2400" dirty="0">
                <a:solidFill>
                  <a:srgbClr val="FF0000"/>
                </a:solidFill>
              </a:rPr>
              <a:t> atoombindingen.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De gedeeltelijke negatieve lading (</a:t>
            </a:r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-)ligt daarbij op N, O of F.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De C—H binding is een atoombinding.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326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142613" y="-167780"/>
            <a:ext cx="9286613" cy="7025780"/>
            <a:chOff x="1187450" y="908050"/>
            <a:chExt cx="7056438" cy="5473700"/>
          </a:xfrm>
        </p:grpSpPr>
        <p:pic>
          <p:nvPicPr>
            <p:cNvPr id="3" name="Picture 3" descr="02_08a_single_bonds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908050"/>
              <a:ext cx="6769100" cy="546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187450" y="908050"/>
              <a:ext cx="2447925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659563" y="2565400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/>
                <a:t>Ammoniak </a:t>
              </a:r>
              <a:r>
                <a:rPr lang="nl-NL" altLang="nl-NL" b="1"/>
                <a:t>   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03800" y="5157788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/>
                <a:t>Methaan </a:t>
              </a:r>
              <a:r>
                <a:rPr lang="nl-NL" altLang="nl-NL" b="1"/>
                <a:t>   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87450" y="6021388"/>
              <a:ext cx="2447925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03350" y="1052513"/>
              <a:ext cx="3240088" cy="5256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771775" y="3213100"/>
              <a:ext cx="2879725" cy="3024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716463" y="4149725"/>
              <a:ext cx="2447925" cy="1871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sp>
        <p:nvSpPr>
          <p:cNvPr id="18" name="Ovaal 17"/>
          <p:cNvSpPr>
            <a:spLocks noChangeAspect="1"/>
          </p:cNvSpPr>
          <p:nvPr/>
        </p:nvSpPr>
        <p:spPr>
          <a:xfrm>
            <a:off x="7149038" y="1297212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554800" y="1027623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6234638" y="1933476"/>
            <a:ext cx="122400" cy="12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484D6B0-E74D-4C02-8D41-D9C0BE4E5348}"/>
              </a:ext>
            </a:extLst>
          </p:cNvPr>
          <p:cNvSpPr/>
          <p:nvPr/>
        </p:nvSpPr>
        <p:spPr>
          <a:xfrm>
            <a:off x="7058952" y="1959515"/>
            <a:ext cx="1579021" cy="384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981129"/>
      </p:ext>
    </p:extLst>
  </p:cSld>
  <p:clrMapOvr>
    <a:masterClrMapping/>
  </p:clrMapOvr>
  <p:transition spd="slow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142613" y="-167780"/>
            <a:ext cx="9286613" cy="7025780"/>
            <a:chOff x="1187450" y="908050"/>
            <a:chExt cx="7056438" cy="5473700"/>
          </a:xfrm>
        </p:grpSpPr>
        <p:pic>
          <p:nvPicPr>
            <p:cNvPr id="3" name="Picture 3" descr="02_08a_single_bonds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908050"/>
              <a:ext cx="6769100" cy="546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187450" y="908050"/>
              <a:ext cx="2447925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659563" y="2565400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/>
                <a:t>Ammoniak </a:t>
              </a:r>
              <a:r>
                <a:rPr lang="nl-NL" altLang="nl-NL" b="1"/>
                <a:t>   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03800" y="5157788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/>
                <a:t>Methaan </a:t>
              </a:r>
              <a:r>
                <a:rPr lang="nl-NL" altLang="nl-NL" b="1"/>
                <a:t>   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87450" y="6021388"/>
              <a:ext cx="2447925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03350" y="1052513"/>
              <a:ext cx="3240088" cy="5256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771775" y="3213100"/>
              <a:ext cx="2879725" cy="3024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716463" y="4149725"/>
              <a:ext cx="2447925" cy="1871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sp>
        <p:nvSpPr>
          <p:cNvPr id="12" name="Rechthoek 11">
            <a:extLst>
              <a:ext uri="{FF2B5EF4-FFF2-40B4-BE49-F238E27FC236}">
                <a16:creationId xmlns:a16="http://schemas.microsoft.com/office/drawing/2014/main" id="{50C385CF-9AFB-46BA-8563-69670B1C92D2}"/>
              </a:ext>
            </a:extLst>
          </p:cNvPr>
          <p:cNvSpPr/>
          <p:nvPr/>
        </p:nvSpPr>
        <p:spPr>
          <a:xfrm>
            <a:off x="7120848" y="2011808"/>
            <a:ext cx="1447060" cy="840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E8D7BBC-9B05-4A2C-818B-248084A29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" y="407843"/>
            <a:ext cx="3703924" cy="28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142613" y="-167780"/>
            <a:ext cx="9286613" cy="7025780"/>
            <a:chOff x="1187450" y="908050"/>
            <a:chExt cx="7056438" cy="5473700"/>
          </a:xfrm>
        </p:grpSpPr>
        <p:pic>
          <p:nvPicPr>
            <p:cNvPr id="3" name="Picture 3" descr="02_08a_single_bonds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908050"/>
              <a:ext cx="6769100" cy="546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187450" y="908050"/>
              <a:ext cx="2447925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659563" y="2565400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/>
                <a:t>Ammoniak </a:t>
              </a:r>
              <a:r>
                <a:rPr lang="nl-NL" altLang="nl-NL" b="1"/>
                <a:t>   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03800" y="5157788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/>
                <a:t>Methaan </a:t>
              </a:r>
              <a:r>
                <a:rPr lang="nl-NL" altLang="nl-NL" b="1"/>
                <a:t>   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87450" y="6021388"/>
              <a:ext cx="2447925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03350" y="1052513"/>
              <a:ext cx="3240088" cy="5256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771775" y="3213100"/>
              <a:ext cx="2879725" cy="3024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716463" y="4149725"/>
              <a:ext cx="2447925" cy="1871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979613" y="5789341"/>
              <a:ext cx="2663825" cy="287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dirty="0">
                  <a:solidFill>
                    <a:srgbClr val="FF0000"/>
                  </a:solidFill>
                </a:rPr>
                <a:t>structuurformule</a:t>
              </a:r>
            </a:p>
          </p:txBody>
        </p:sp>
      </p:grpSp>
      <p:pic>
        <p:nvPicPr>
          <p:cNvPr id="16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/>
          <a:stretch/>
        </p:blipFill>
        <p:spPr bwMode="auto">
          <a:xfrm>
            <a:off x="567725" y="4387442"/>
            <a:ext cx="2321130" cy="14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BF8C742F-98D0-4978-9C8A-23439F8F0506}"/>
              </a:ext>
            </a:extLst>
          </p:cNvPr>
          <p:cNvSpPr/>
          <p:nvPr/>
        </p:nvSpPr>
        <p:spPr>
          <a:xfrm>
            <a:off x="7120848" y="2011808"/>
            <a:ext cx="1447060" cy="840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C123CEE-6A88-410F-80FB-3ECAB873F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" y="407843"/>
            <a:ext cx="3703924" cy="28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142613" y="-167780"/>
            <a:ext cx="9286613" cy="7025780"/>
            <a:chOff x="1187450" y="908050"/>
            <a:chExt cx="7056438" cy="5473700"/>
          </a:xfrm>
        </p:grpSpPr>
        <p:pic>
          <p:nvPicPr>
            <p:cNvPr id="3" name="Picture 3" descr="02_08a_single_bonds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908050"/>
              <a:ext cx="6769100" cy="546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187450" y="908050"/>
              <a:ext cx="2447925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659563" y="2565400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/>
                <a:t>Ammoniak </a:t>
              </a:r>
              <a:r>
                <a:rPr lang="nl-NL" altLang="nl-NL" b="1"/>
                <a:t>   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03800" y="5157788"/>
              <a:ext cx="15843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sz="2000" b="1"/>
                <a:t>Methaan </a:t>
              </a:r>
              <a:r>
                <a:rPr lang="nl-NL" altLang="nl-NL" b="1"/>
                <a:t>   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87450" y="6021388"/>
              <a:ext cx="2447925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03350" y="1052513"/>
              <a:ext cx="3240088" cy="5256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771775" y="3213100"/>
              <a:ext cx="2879725" cy="3024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716463" y="4149725"/>
              <a:ext cx="2447925" cy="1871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979613" y="5789341"/>
              <a:ext cx="26638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dirty="0"/>
                <a:t>structuurformule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5435600" y="5805488"/>
              <a:ext cx="2663825" cy="287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altLang="nl-NL" dirty="0"/>
                <a:t>      </a:t>
              </a:r>
              <a:r>
                <a:rPr lang="nl-NL" altLang="nl-NL" dirty="0">
                  <a:solidFill>
                    <a:srgbClr val="FF0000"/>
                  </a:solidFill>
                </a:rPr>
                <a:t>lewisstructuur</a:t>
              </a:r>
            </a:p>
          </p:txBody>
        </p:sp>
        <p:pic>
          <p:nvPicPr>
            <p:cNvPr id="15" name="Afbeelding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419" y="4281488"/>
              <a:ext cx="1763712" cy="127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/>
          <a:stretch/>
        </p:blipFill>
        <p:spPr bwMode="auto">
          <a:xfrm>
            <a:off x="567725" y="4387442"/>
            <a:ext cx="2321130" cy="14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34D219A3-C3C9-4AA2-AC88-7DD7E8516326}"/>
              </a:ext>
            </a:extLst>
          </p:cNvPr>
          <p:cNvSpPr/>
          <p:nvPr/>
        </p:nvSpPr>
        <p:spPr>
          <a:xfrm>
            <a:off x="7120848" y="2011808"/>
            <a:ext cx="1447060" cy="840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CAE80844-32BC-4A1B-91CA-756EA1DBC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" y="407843"/>
            <a:ext cx="3703924" cy="28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/>
          <p:cNvSpPr txBox="1"/>
          <p:nvPr/>
        </p:nvSpPr>
        <p:spPr>
          <a:xfrm>
            <a:off x="-210607" y="251835"/>
            <a:ext cx="408798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-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    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                  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		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-</a:t>
            </a:r>
          </a:p>
          <a:p>
            <a:r>
              <a:rPr lang="nl-NL" dirty="0">
                <a:solidFill>
                  <a:srgbClr val="0000FF"/>
                </a:solidFill>
              </a:rPr>
              <a:t>          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nl-NL" dirty="0">
                <a:solidFill>
                  <a:srgbClr val="0000FF"/>
                </a:solidFill>
              </a:rPr>
              <a:t>+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nl-NL" dirty="0">
                <a:solidFill>
                  <a:srgbClr val="0000FF"/>
                </a:solidFill>
              </a:rPr>
              <a:t>                                         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nl-NL" dirty="0">
                <a:solidFill>
                  <a:srgbClr val="0000FF"/>
                </a:solidFill>
              </a:rPr>
              <a:t>+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sz="1200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     </a:t>
            </a:r>
          </a:p>
          <a:p>
            <a:r>
              <a:rPr lang="nl-NL" dirty="0">
                <a:solidFill>
                  <a:srgbClr val="0000FF"/>
                </a:solidFill>
              </a:rPr>
              <a:t>                                  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nl-NL" dirty="0">
                <a:solidFill>
                  <a:srgbClr val="0000FF"/>
                </a:solidFill>
              </a:rPr>
              <a:t>+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6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/>
          <a:stretch/>
        </p:blipFill>
        <p:spPr bwMode="auto">
          <a:xfrm>
            <a:off x="567725" y="4387442"/>
            <a:ext cx="2321130" cy="14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C2E727F-6BFD-4F04-9221-5A31E55A7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" y="407843"/>
            <a:ext cx="3703924" cy="28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/>
          <p:cNvSpPr txBox="1"/>
          <p:nvPr/>
        </p:nvSpPr>
        <p:spPr>
          <a:xfrm>
            <a:off x="-210607" y="251835"/>
            <a:ext cx="408798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-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    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             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		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-</a:t>
            </a:r>
          </a:p>
          <a:p>
            <a:r>
              <a:rPr lang="nl-NL" dirty="0">
                <a:solidFill>
                  <a:srgbClr val="FF0000"/>
                </a:solidFill>
              </a:rPr>
              <a:t>         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+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                                        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+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1200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</a:t>
            </a:r>
          </a:p>
          <a:p>
            <a:r>
              <a:rPr lang="nl-NL" dirty="0">
                <a:solidFill>
                  <a:srgbClr val="FF0000"/>
                </a:solidFill>
              </a:rPr>
              <a:t>                                 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+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6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/>
          <a:stretch/>
        </p:blipFill>
        <p:spPr bwMode="auto">
          <a:xfrm>
            <a:off x="567725" y="4387442"/>
            <a:ext cx="2321130" cy="14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7984DB6-CC66-4EBD-A2D9-23C1D85C3AF6}"/>
              </a:ext>
            </a:extLst>
          </p:cNvPr>
          <p:cNvSpPr/>
          <p:nvPr/>
        </p:nvSpPr>
        <p:spPr>
          <a:xfrm>
            <a:off x="1511836" y="2929292"/>
            <a:ext cx="5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+</a:t>
            </a:r>
            <a:endParaRPr lang="nl-NL" sz="24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1A3CD5F-3599-4B5D-8EBD-D21891BCE369}"/>
              </a:ext>
            </a:extLst>
          </p:cNvPr>
          <p:cNvSpPr/>
          <p:nvPr/>
        </p:nvSpPr>
        <p:spPr>
          <a:xfrm>
            <a:off x="1511836" y="11606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C0A11F9-080A-4C8B-A8ED-106BD5D618A5}"/>
              </a:ext>
            </a:extLst>
          </p:cNvPr>
          <p:cNvSpPr txBox="1"/>
          <p:nvPr/>
        </p:nvSpPr>
        <p:spPr>
          <a:xfrm>
            <a:off x="-210607" y="251835"/>
            <a:ext cx="408798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                              -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    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                  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		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-</a:t>
            </a:r>
          </a:p>
          <a:p>
            <a:r>
              <a:rPr lang="nl-NL" dirty="0">
                <a:solidFill>
                  <a:srgbClr val="FF0000"/>
                </a:solidFill>
              </a:rPr>
              <a:t>          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nl-NL" dirty="0">
                <a:solidFill>
                  <a:srgbClr val="0000FF"/>
                </a:solidFill>
              </a:rPr>
              <a:t>+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nl-NL" dirty="0">
                <a:solidFill>
                  <a:srgbClr val="0000FF"/>
                </a:solidFill>
              </a:rPr>
              <a:t>                                         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nl-NL" dirty="0">
                <a:solidFill>
                  <a:srgbClr val="0000FF"/>
                </a:solidFill>
              </a:rPr>
              <a:t>+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sz="1200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     </a:t>
            </a:r>
          </a:p>
          <a:p>
            <a:r>
              <a:rPr lang="nl-NL" dirty="0">
                <a:solidFill>
                  <a:srgbClr val="0000FF"/>
                </a:solidFill>
              </a:rPr>
              <a:t>                                  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nl-NL" dirty="0">
                <a:solidFill>
                  <a:srgbClr val="0000FF"/>
                </a:solidFill>
              </a:rPr>
              <a:t>+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91712A45-1EE5-40D0-9ABF-EAE84A245FC5}"/>
              </a:ext>
            </a:extLst>
          </p:cNvPr>
          <p:cNvSpPr/>
          <p:nvPr/>
        </p:nvSpPr>
        <p:spPr>
          <a:xfrm>
            <a:off x="1511836" y="2929292"/>
            <a:ext cx="5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nl-NL" sz="2400" dirty="0">
                <a:solidFill>
                  <a:srgbClr val="0000FF"/>
                </a:solidFill>
              </a:rPr>
              <a:t>+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3341326D-31F5-414D-810F-E54D2AA37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" y="407843"/>
            <a:ext cx="3703924" cy="28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/>
          <p:cNvSpPr txBox="1"/>
          <p:nvPr/>
        </p:nvSpPr>
        <p:spPr>
          <a:xfrm>
            <a:off x="-210607" y="251835"/>
            <a:ext cx="408798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-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    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             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		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-</a:t>
            </a:r>
          </a:p>
          <a:p>
            <a:r>
              <a:rPr lang="nl-NL" dirty="0">
                <a:solidFill>
                  <a:srgbClr val="FF0000"/>
                </a:solidFill>
              </a:rPr>
              <a:t>         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+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                                        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+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1200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</a:t>
            </a:r>
          </a:p>
          <a:p>
            <a:r>
              <a:rPr lang="nl-NL" dirty="0">
                <a:solidFill>
                  <a:srgbClr val="FF0000"/>
                </a:solidFill>
              </a:rPr>
              <a:t>                                 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+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6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/>
          <a:stretch/>
        </p:blipFill>
        <p:spPr bwMode="auto">
          <a:xfrm>
            <a:off x="567725" y="4387442"/>
            <a:ext cx="2321130" cy="14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7984DB6-CC66-4EBD-A2D9-23C1D85C3AF6}"/>
              </a:ext>
            </a:extLst>
          </p:cNvPr>
          <p:cNvSpPr/>
          <p:nvPr/>
        </p:nvSpPr>
        <p:spPr>
          <a:xfrm>
            <a:off x="1511836" y="2929292"/>
            <a:ext cx="5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+</a:t>
            </a:r>
            <a:endParaRPr lang="nl-NL" sz="24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1A3CD5F-3599-4B5D-8EBD-D21891BCE369}"/>
              </a:ext>
            </a:extLst>
          </p:cNvPr>
          <p:cNvSpPr/>
          <p:nvPr/>
        </p:nvSpPr>
        <p:spPr>
          <a:xfrm>
            <a:off x="1511836" y="11606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C0A11F9-080A-4C8B-A8ED-106BD5D618A5}"/>
              </a:ext>
            </a:extLst>
          </p:cNvPr>
          <p:cNvSpPr txBox="1"/>
          <p:nvPr/>
        </p:nvSpPr>
        <p:spPr>
          <a:xfrm>
            <a:off x="-210607" y="251835"/>
            <a:ext cx="408798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                              -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    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nl-NL" dirty="0">
                <a:solidFill>
                  <a:schemeClr val="bg1"/>
                </a:solidFill>
              </a:rPr>
              <a:t>+</a:t>
            </a: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                   </a:t>
            </a:r>
            <a:r>
              <a:rPr lang="el-GR" dirty="0">
                <a:solidFill>
                  <a:schemeClr val="bg1"/>
                </a:solidFill>
              </a:rPr>
              <a:t>δ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                  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		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-</a:t>
            </a:r>
          </a:p>
          <a:p>
            <a:r>
              <a:rPr lang="nl-NL" dirty="0">
                <a:solidFill>
                  <a:srgbClr val="FF0000"/>
                </a:solidFill>
              </a:rPr>
              <a:t>          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nl-NL" dirty="0">
                <a:solidFill>
                  <a:srgbClr val="0000FF"/>
                </a:solidFill>
              </a:rPr>
              <a:t>+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nl-NL" dirty="0">
                <a:solidFill>
                  <a:srgbClr val="0000FF"/>
                </a:solidFill>
              </a:rPr>
              <a:t>                                         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nl-NL" dirty="0">
                <a:solidFill>
                  <a:srgbClr val="0000FF"/>
                </a:solidFill>
              </a:rPr>
              <a:t>+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sz="1200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     </a:t>
            </a:r>
          </a:p>
          <a:p>
            <a:r>
              <a:rPr lang="nl-NL" dirty="0">
                <a:solidFill>
                  <a:srgbClr val="0000FF"/>
                </a:solidFill>
              </a:rPr>
              <a:t>                                  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nl-NL" dirty="0">
                <a:solidFill>
                  <a:srgbClr val="0000FF"/>
                </a:solidFill>
              </a:rPr>
              <a:t>+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91712A45-1EE5-40D0-9ABF-EAE84A245FC5}"/>
              </a:ext>
            </a:extLst>
          </p:cNvPr>
          <p:cNvSpPr/>
          <p:nvPr/>
        </p:nvSpPr>
        <p:spPr>
          <a:xfrm>
            <a:off x="1511836" y="2929292"/>
            <a:ext cx="5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nl-NL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E63064-8D45-4492-9830-24305A102AE6}"/>
              </a:ext>
            </a:extLst>
          </p:cNvPr>
          <p:cNvSpPr txBox="1"/>
          <p:nvPr/>
        </p:nvSpPr>
        <p:spPr>
          <a:xfrm>
            <a:off x="4651899" y="1393794"/>
            <a:ext cx="256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dipool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3341326D-31F5-414D-810F-E54D2AA37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" y="407843"/>
            <a:ext cx="3703924" cy="28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37AB98-835F-40A3-A1F6-93065BA7C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43" y="561882"/>
            <a:ext cx="3583018" cy="229291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C3152E80-BFB3-4144-AF99-76A69AD5F6BC}"/>
              </a:ext>
            </a:extLst>
          </p:cNvPr>
          <p:cNvSpPr txBox="1"/>
          <p:nvPr/>
        </p:nvSpPr>
        <p:spPr>
          <a:xfrm>
            <a:off x="691937" y="660577"/>
            <a:ext cx="44547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koolstofdioxide</a:t>
            </a:r>
          </a:p>
          <a:p>
            <a:r>
              <a:rPr lang="nl-NL" sz="6000" dirty="0"/>
              <a:t>CO</a:t>
            </a:r>
            <a:r>
              <a:rPr lang="nl-NL" sz="6000" baseline="-25000" dirty="0"/>
              <a:t>2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07456436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09400" y="0"/>
            <a:ext cx="2550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He</a:t>
            </a:r>
          </a:p>
          <a:p>
            <a:r>
              <a:rPr lang="nl-NL" sz="2000" dirty="0">
                <a:solidFill>
                  <a:srgbClr val="FF0000"/>
                </a:solidFill>
              </a:rPr>
              <a:t>2</a:t>
            </a:r>
            <a:r>
              <a:rPr lang="nl-NL" sz="2000" dirty="0"/>
              <a:t> elektronen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595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F8AFBB60-8A2E-4CEE-AEFB-7EF95912472F}"/>
              </a:ext>
            </a:extLst>
          </p:cNvPr>
          <p:cNvGrpSpPr/>
          <p:nvPr/>
        </p:nvGrpSpPr>
        <p:grpSpPr>
          <a:xfrm>
            <a:off x="3099743" y="3755254"/>
            <a:ext cx="2944513" cy="997659"/>
            <a:chOff x="1929283" y="2000799"/>
            <a:chExt cx="4619520" cy="142651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716FD36-8540-4F56-A86D-7BE2E35F9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31"/>
            <a:stretch/>
          </p:blipFill>
          <p:spPr>
            <a:xfrm>
              <a:off x="1929283" y="2100106"/>
              <a:ext cx="4619520" cy="1085222"/>
            </a:xfrm>
            <a:prstGeom prst="rect">
              <a:avLst/>
            </a:prstGeom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AB16DF37-83F7-4DC3-AF4D-A158268C25A0}"/>
                </a:ext>
              </a:extLst>
            </p:cNvPr>
            <p:cNvGrpSpPr/>
            <p:nvPr/>
          </p:nvGrpSpPr>
          <p:grpSpPr>
            <a:xfrm rot="16038466">
              <a:off x="1984021" y="1998222"/>
              <a:ext cx="336958" cy="415955"/>
              <a:chOff x="4127383" y="1382854"/>
              <a:chExt cx="336958" cy="415955"/>
            </a:xfrm>
          </p:grpSpPr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B4D69CF0-9393-43EF-80DF-F2352A817A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3AEAD223-FF31-48D7-8FF5-2A16958D3D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E7336869-8895-4440-A892-63787B014A1C}"/>
                </a:ext>
              </a:extLst>
            </p:cNvPr>
            <p:cNvGrpSpPr/>
            <p:nvPr/>
          </p:nvGrpSpPr>
          <p:grpSpPr>
            <a:xfrm rot="16038466">
              <a:off x="6164662" y="2977350"/>
              <a:ext cx="336958" cy="415955"/>
              <a:chOff x="4127383" y="1382854"/>
              <a:chExt cx="336958" cy="415955"/>
            </a:xfrm>
          </p:grpSpPr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0ADBB93C-9D7C-4C6D-9A11-B90A28FD09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5EB131F5-F7D6-419B-95F1-7ADA5EBF07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8EB2D23A-B798-4C9A-A0A0-2C8CDE60F023}"/>
                </a:ext>
              </a:extLst>
            </p:cNvPr>
            <p:cNvGrpSpPr/>
            <p:nvPr/>
          </p:nvGrpSpPr>
          <p:grpSpPr>
            <a:xfrm rot="20661914">
              <a:off x="1996572" y="3011354"/>
              <a:ext cx="336958" cy="415955"/>
              <a:chOff x="4127383" y="1382854"/>
              <a:chExt cx="336958" cy="415955"/>
            </a:xfrm>
          </p:grpSpPr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4570F7FB-D591-43E5-BB0B-E11D4FFC8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" name="Ovaal 10">
                <a:extLst>
                  <a:ext uri="{FF2B5EF4-FFF2-40B4-BE49-F238E27FC236}">
                    <a16:creationId xmlns:a16="http://schemas.microsoft.com/office/drawing/2014/main" id="{EED0CA24-DED9-42FE-9E6F-E9F705B9A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487E80CA-B07C-43C2-84C6-C7335BF5A701}"/>
                </a:ext>
              </a:extLst>
            </p:cNvPr>
            <p:cNvGrpSpPr/>
            <p:nvPr/>
          </p:nvGrpSpPr>
          <p:grpSpPr>
            <a:xfrm rot="20661914">
              <a:off x="6131002" y="2000799"/>
              <a:ext cx="336958" cy="415955"/>
              <a:chOff x="4127383" y="1382854"/>
              <a:chExt cx="336958" cy="415955"/>
            </a:xfrm>
          </p:grpSpPr>
          <p:sp>
            <p:nvSpPr>
              <p:cNvPr id="8" name="Ovaal 7">
                <a:extLst>
                  <a:ext uri="{FF2B5EF4-FFF2-40B4-BE49-F238E27FC236}">
                    <a16:creationId xmlns:a16="http://schemas.microsoft.com/office/drawing/2014/main" id="{B1A255AB-5C46-4497-9BDD-A4399BCA9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9AA05002-ADFA-45C8-BAD2-42F8C925A5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37AB98-835F-40A3-A1F6-93065BA7C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43" y="561882"/>
            <a:ext cx="3583018" cy="229291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C3152E80-BFB3-4144-AF99-76A69AD5F6BC}"/>
              </a:ext>
            </a:extLst>
          </p:cNvPr>
          <p:cNvSpPr txBox="1"/>
          <p:nvPr/>
        </p:nvSpPr>
        <p:spPr>
          <a:xfrm>
            <a:off x="691937" y="660577"/>
            <a:ext cx="44547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koolstofdioxide</a:t>
            </a:r>
          </a:p>
          <a:p>
            <a:r>
              <a:rPr lang="nl-NL" sz="6000" dirty="0"/>
              <a:t>CO</a:t>
            </a:r>
            <a:r>
              <a:rPr lang="nl-NL" sz="6000" baseline="-25000" dirty="0"/>
              <a:t>2</a:t>
            </a:r>
            <a:endParaRPr lang="nl-NL" sz="60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D381F60-48D9-43FA-A782-EF6C3A9F0C03}"/>
              </a:ext>
            </a:extLst>
          </p:cNvPr>
          <p:cNvSpPr/>
          <p:nvPr/>
        </p:nvSpPr>
        <p:spPr>
          <a:xfrm rot="19130371">
            <a:off x="2929162" y="3620780"/>
            <a:ext cx="447934" cy="358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C33063F-856E-434C-8054-91419E3B7C1A}"/>
              </a:ext>
            </a:extLst>
          </p:cNvPr>
          <p:cNvSpPr/>
          <p:nvPr/>
        </p:nvSpPr>
        <p:spPr>
          <a:xfrm rot="19130371">
            <a:off x="5753508" y="4454271"/>
            <a:ext cx="447934" cy="358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140761D-178B-4261-AB38-AFA079A2CEE3}"/>
              </a:ext>
            </a:extLst>
          </p:cNvPr>
          <p:cNvSpPr/>
          <p:nvPr/>
        </p:nvSpPr>
        <p:spPr>
          <a:xfrm rot="19130371">
            <a:off x="2918142" y="4505141"/>
            <a:ext cx="447934" cy="42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86BA6DF-E652-4D10-B4FA-4360EC4EEA50}"/>
              </a:ext>
            </a:extLst>
          </p:cNvPr>
          <p:cNvSpPr/>
          <p:nvPr/>
        </p:nvSpPr>
        <p:spPr>
          <a:xfrm rot="19130371">
            <a:off x="5760897" y="3505195"/>
            <a:ext cx="447934" cy="53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8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F8AFBB60-8A2E-4CEE-AEFB-7EF95912472F}"/>
              </a:ext>
            </a:extLst>
          </p:cNvPr>
          <p:cNvGrpSpPr/>
          <p:nvPr/>
        </p:nvGrpSpPr>
        <p:grpSpPr>
          <a:xfrm>
            <a:off x="3099743" y="3755254"/>
            <a:ext cx="2944513" cy="997659"/>
            <a:chOff x="1929283" y="2000799"/>
            <a:chExt cx="4619520" cy="142651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716FD36-8540-4F56-A86D-7BE2E35F9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31"/>
            <a:stretch/>
          </p:blipFill>
          <p:spPr>
            <a:xfrm>
              <a:off x="1929283" y="2100106"/>
              <a:ext cx="4619520" cy="1085222"/>
            </a:xfrm>
            <a:prstGeom prst="rect">
              <a:avLst/>
            </a:prstGeom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AB16DF37-83F7-4DC3-AF4D-A158268C25A0}"/>
                </a:ext>
              </a:extLst>
            </p:cNvPr>
            <p:cNvGrpSpPr/>
            <p:nvPr/>
          </p:nvGrpSpPr>
          <p:grpSpPr>
            <a:xfrm rot="16038466">
              <a:off x="1984021" y="1998222"/>
              <a:ext cx="336958" cy="415955"/>
              <a:chOff x="4127383" y="1382854"/>
              <a:chExt cx="336958" cy="415955"/>
            </a:xfrm>
          </p:grpSpPr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B4D69CF0-9393-43EF-80DF-F2352A817A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3AEAD223-FF31-48D7-8FF5-2A16958D3D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E7336869-8895-4440-A892-63787B014A1C}"/>
                </a:ext>
              </a:extLst>
            </p:cNvPr>
            <p:cNvGrpSpPr/>
            <p:nvPr/>
          </p:nvGrpSpPr>
          <p:grpSpPr>
            <a:xfrm rot="16038466">
              <a:off x="6164662" y="2977350"/>
              <a:ext cx="336958" cy="415955"/>
              <a:chOff x="4127383" y="1382854"/>
              <a:chExt cx="336958" cy="415955"/>
            </a:xfrm>
          </p:grpSpPr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0ADBB93C-9D7C-4C6D-9A11-B90A28FD09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5EB131F5-F7D6-419B-95F1-7ADA5EBF07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8EB2D23A-B798-4C9A-A0A0-2C8CDE60F023}"/>
                </a:ext>
              </a:extLst>
            </p:cNvPr>
            <p:cNvGrpSpPr/>
            <p:nvPr/>
          </p:nvGrpSpPr>
          <p:grpSpPr>
            <a:xfrm rot="20661914">
              <a:off x="1996572" y="3011354"/>
              <a:ext cx="336958" cy="415955"/>
              <a:chOff x="4127383" y="1382854"/>
              <a:chExt cx="336958" cy="415955"/>
            </a:xfrm>
          </p:grpSpPr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4570F7FB-D591-43E5-BB0B-E11D4FFC8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" name="Ovaal 10">
                <a:extLst>
                  <a:ext uri="{FF2B5EF4-FFF2-40B4-BE49-F238E27FC236}">
                    <a16:creationId xmlns:a16="http://schemas.microsoft.com/office/drawing/2014/main" id="{EED0CA24-DED9-42FE-9E6F-E9F705B9A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487E80CA-B07C-43C2-84C6-C7335BF5A701}"/>
                </a:ext>
              </a:extLst>
            </p:cNvPr>
            <p:cNvGrpSpPr/>
            <p:nvPr/>
          </p:nvGrpSpPr>
          <p:grpSpPr>
            <a:xfrm rot="20661914">
              <a:off x="6131002" y="2000799"/>
              <a:ext cx="336958" cy="415955"/>
              <a:chOff x="4127383" y="1382854"/>
              <a:chExt cx="336958" cy="415955"/>
            </a:xfrm>
          </p:grpSpPr>
          <p:sp>
            <p:nvSpPr>
              <p:cNvPr id="8" name="Ovaal 7">
                <a:extLst>
                  <a:ext uri="{FF2B5EF4-FFF2-40B4-BE49-F238E27FC236}">
                    <a16:creationId xmlns:a16="http://schemas.microsoft.com/office/drawing/2014/main" id="{B1A255AB-5C46-4497-9BDD-A4399BCA9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9AA05002-ADFA-45C8-BAD2-42F8C925A5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37AB98-835F-40A3-A1F6-93065BA7C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43" y="561882"/>
            <a:ext cx="3583018" cy="229291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C3152E80-BFB3-4144-AF99-76A69AD5F6BC}"/>
              </a:ext>
            </a:extLst>
          </p:cNvPr>
          <p:cNvSpPr txBox="1"/>
          <p:nvPr/>
        </p:nvSpPr>
        <p:spPr>
          <a:xfrm>
            <a:off x="691937" y="660577"/>
            <a:ext cx="44547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koolstofdioxide</a:t>
            </a:r>
          </a:p>
          <a:p>
            <a:r>
              <a:rPr lang="nl-NL" sz="6000" dirty="0"/>
              <a:t>CO</a:t>
            </a:r>
            <a:r>
              <a:rPr lang="nl-NL" sz="6000" baseline="-25000" dirty="0"/>
              <a:t>2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1564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F8AFBB60-8A2E-4CEE-AEFB-7EF95912472F}"/>
              </a:ext>
            </a:extLst>
          </p:cNvPr>
          <p:cNvGrpSpPr/>
          <p:nvPr/>
        </p:nvGrpSpPr>
        <p:grpSpPr>
          <a:xfrm>
            <a:off x="3099743" y="3755254"/>
            <a:ext cx="2944513" cy="997659"/>
            <a:chOff x="1929283" y="2000799"/>
            <a:chExt cx="4619520" cy="142651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716FD36-8540-4F56-A86D-7BE2E35F9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31"/>
            <a:stretch/>
          </p:blipFill>
          <p:spPr>
            <a:xfrm>
              <a:off x="1929283" y="2100106"/>
              <a:ext cx="4619520" cy="1085222"/>
            </a:xfrm>
            <a:prstGeom prst="rect">
              <a:avLst/>
            </a:prstGeom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AB16DF37-83F7-4DC3-AF4D-A158268C25A0}"/>
                </a:ext>
              </a:extLst>
            </p:cNvPr>
            <p:cNvGrpSpPr/>
            <p:nvPr/>
          </p:nvGrpSpPr>
          <p:grpSpPr>
            <a:xfrm rot="16038466">
              <a:off x="1984021" y="1998222"/>
              <a:ext cx="336958" cy="415955"/>
              <a:chOff x="4127383" y="1382854"/>
              <a:chExt cx="336958" cy="415955"/>
            </a:xfrm>
          </p:grpSpPr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B4D69CF0-9393-43EF-80DF-F2352A817A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3AEAD223-FF31-48D7-8FF5-2A16958D3D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E7336869-8895-4440-A892-63787B014A1C}"/>
                </a:ext>
              </a:extLst>
            </p:cNvPr>
            <p:cNvGrpSpPr/>
            <p:nvPr/>
          </p:nvGrpSpPr>
          <p:grpSpPr>
            <a:xfrm rot="16038466">
              <a:off x="6164662" y="2977350"/>
              <a:ext cx="336958" cy="415955"/>
              <a:chOff x="4127383" y="1382854"/>
              <a:chExt cx="336958" cy="415955"/>
            </a:xfrm>
          </p:grpSpPr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0ADBB93C-9D7C-4C6D-9A11-B90A28FD09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5EB131F5-F7D6-419B-95F1-7ADA5EBF07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8EB2D23A-B798-4C9A-A0A0-2C8CDE60F023}"/>
                </a:ext>
              </a:extLst>
            </p:cNvPr>
            <p:cNvGrpSpPr/>
            <p:nvPr/>
          </p:nvGrpSpPr>
          <p:grpSpPr>
            <a:xfrm rot="20661914">
              <a:off x="1996572" y="3011354"/>
              <a:ext cx="336958" cy="415955"/>
              <a:chOff x="4127383" y="1382854"/>
              <a:chExt cx="336958" cy="415955"/>
            </a:xfrm>
          </p:grpSpPr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4570F7FB-D591-43E5-BB0B-E11D4FFC8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" name="Ovaal 10">
                <a:extLst>
                  <a:ext uri="{FF2B5EF4-FFF2-40B4-BE49-F238E27FC236}">
                    <a16:creationId xmlns:a16="http://schemas.microsoft.com/office/drawing/2014/main" id="{EED0CA24-DED9-42FE-9E6F-E9F705B9A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487E80CA-B07C-43C2-84C6-C7335BF5A701}"/>
                </a:ext>
              </a:extLst>
            </p:cNvPr>
            <p:cNvGrpSpPr/>
            <p:nvPr/>
          </p:nvGrpSpPr>
          <p:grpSpPr>
            <a:xfrm rot="20661914">
              <a:off x="6131002" y="2000799"/>
              <a:ext cx="336958" cy="415955"/>
              <a:chOff x="4127383" y="1382854"/>
              <a:chExt cx="336958" cy="415955"/>
            </a:xfrm>
          </p:grpSpPr>
          <p:sp>
            <p:nvSpPr>
              <p:cNvPr id="8" name="Ovaal 7">
                <a:extLst>
                  <a:ext uri="{FF2B5EF4-FFF2-40B4-BE49-F238E27FC236}">
                    <a16:creationId xmlns:a16="http://schemas.microsoft.com/office/drawing/2014/main" id="{B1A255AB-5C46-4497-9BDD-A4399BCA9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9AA05002-ADFA-45C8-BAD2-42F8C925A5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37AB98-835F-40A3-A1F6-93065BA7C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43" y="561882"/>
            <a:ext cx="3583018" cy="229291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C3152E80-BFB3-4144-AF99-76A69AD5F6BC}"/>
              </a:ext>
            </a:extLst>
          </p:cNvPr>
          <p:cNvSpPr txBox="1"/>
          <p:nvPr/>
        </p:nvSpPr>
        <p:spPr>
          <a:xfrm>
            <a:off x="691937" y="660577"/>
            <a:ext cx="44547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koolstofdioxide</a:t>
            </a:r>
          </a:p>
          <a:p>
            <a:r>
              <a:rPr lang="nl-NL" sz="6000" dirty="0"/>
              <a:t>CO</a:t>
            </a:r>
            <a:r>
              <a:rPr lang="nl-NL" sz="6000" baseline="-25000" dirty="0"/>
              <a:t>2</a:t>
            </a:r>
            <a:endParaRPr lang="nl-NL" sz="60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D381F60-48D9-43FA-A782-EF6C3A9F0C03}"/>
              </a:ext>
            </a:extLst>
          </p:cNvPr>
          <p:cNvSpPr/>
          <p:nvPr/>
        </p:nvSpPr>
        <p:spPr>
          <a:xfrm rot="19130371">
            <a:off x="2929162" y="3620780"/>
            <a:ext cx="447934" cy="358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C33063F-856E-434C-8054-91419E3B7C1A}"/>
              </a:ext>
            </a:extLst>
          </p:cNvPr>
          <p:cNvSpPr/>
          <p:nvPr/>
        </p:nvSpPr>
        <p:spPr>
          <a:xfrm rot="19130371">
            <a:off x="5753508" y="4454271"/>
            <a:ext cx="447934" cy="358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140761D-178B-4261-AB38-AFA079A2CEE3}"/>
              </a:ext>
            </a:extLst>
          </p:cNvPr>
          <p:cNvSpPr/>
          <p:nvPr/>
        </p:nvSpPr>
        <p:spPr>
          <a:xfrm rot="19130371">
            <a:off x="2918142" y="4505141"/>
            <a:ext cx="447934" cy="42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86BA6DF-E652-4D10-B4FA-4360EC4EEA50}"/>
              </a:ext>
            </a:extLst>
          </p:cNvPr>
          <p:cNvSpPr/>
          <p:nvPr/>
        </p:nvSpPr>
        <p:spPr>
          <a:xfrm rot="19130371">
            <a:off x="5760897" y="3505195"/>
            <a:ext cx="447934" cy="53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A87B264-6780-4AD9-8170-FBE4AE8F32B7}"/>
              </a:ext>
            </a:extLst>
          </p:cNvPr>
          <p:cNvSpPr/>
          <p:nvPr/>
        </p:nvSpPr>
        <p:spPr>
          <a:xfrm>
            <a:off x="4377878" y="3589984"/>
            <a:ext cx="5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nl-NL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06CB22DD-538E-42DD-A3EA-872104077DBF}"/>
              </a:ext>
            </a:extLst>
          </p:cNvPr>
          <p:cNvSpPr/>
          <p:nvPr/>
        </p:nvSpPr>
        <p:spPr>
          <a:xfrm>
            <a:off x="5895591" y="3998087"/>
            <a:ext cx="5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  <a:endParaRPr lang="nl-NL" sz="2400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BF3A7AD-A182-4721-8087-B2040D8ECBB9}"/>
              </a:ext>
            </a:extLst>
          </p:cNvPr>
          <p:cNvSpPr/>
          <p:nvPr/>
        </p:nvSpPr>
        <p:spPr>
          <a:xfrm>
            <a:off x="2860166" y="4028812"/>
            <a:ext cx="5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754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F8AFBB60-8A2E-4CEE-AEFB-7EF95912472F}"/>
              </a:ext>
            </a:extLst>
          </p:cNvPr>
          <p:cNvGrpSpPr/>
          <p:nvPr/>
        </p:nvGrpSpPr>
        <p:grpSpPr>
          <a:xfrm>
            <a:off x="3099743" y="3755254"/>
            <a:ext cx="2944513" cy="997659"/>
            <a:chOff x="1929283" y="2000799"/>
            <a:chExt cx="4619520" cy="142651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716FD36-8540-4F56-A86D-7BE2E35F9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31"/>
            <a:stretch/>
          </p:blipFill>
          <p:spPr>
            <a:xfrm>
              <a:off x="1929283" y="2100106"/>
              <a:ext cx="4619520" cy="1085222"/>
            </a:xfrm>
            <a:prstGeom prst="rect">
              <a:avLst/>
            </a:prstGeom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AB16DF37-83F7-4DC3-AF4D-A158268C25A0}"/>
                </a:ext>
              </a:extLst>
            </p:cNvPr>
            <p:cNvGrpSpPr/>
            <p:nvPr/>
          </p:nvGrpSpPr>
          <p:grpSpPr>
            <a:xfrm rot="16038466">
              <a:off x="1984021" y="1998222"/>
              <a:ext cx="336958" cy="415955"/>
              <a:chOff x="4127383" y="1382854"/>
              <a:chExt cx="336958" cy="415955"/>
            </a:xfrm>
          </p:grpSpPr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B4D69CF0-9393-43EF-80DF-F2352A817A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3AEAD223-FF31-48D7-8FF5-2A16958D3D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E7336869-8895-4440-A892-63787B014A1C}"/>
                </a:ext>
              </a:extLst>
            </p:cNvPr>
            <p:cNvGrpSpPr/>
            <p:nvPr/>
          </p:nvGrpSpPr>
          <p:grpSpPr>
            <a:xfrm rot="16038466">
              <a:off x="6164662" y="2977350"/>
              <a:ext cx="336958" cy="415955"/>
              <a:chOff x="4127383" y="1382854"/>
              <a:chExt cx="336958" cy="415955"/>
            </a:xfrm>
          </p:grpSpPr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0ADBB93C-9D7C-4C6D-9A11-B90A28FD09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5EB131F5-F7D6-419B-95F1-7ADA5EBF07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8EB2D23A-B798-4C9A-A0A0-2C8CDE60F023}"/>
                </a:ext>
              </a:extLst>
            </p:cNvPr>
            <p:cNvGrpSpPr/>
            <p:nvPr/>
          </p:nvGrpSpPr>
          <p:grpSpPr>
            <a:xfrm rot="20661914">
              <a:off x="1996572" y="3011354"/>
              <a:ext cx="336958" cy="415955"/>
              <a:chOff x="4127383" y="1382854"/>
              <a:chExt cx="336958" cy="415955"/>
            </a:xfrm>
          </p:grpSpPr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4570F7FB-D591-43E5-BB0B-E11D4FFC8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" name="Ovaal 10">
                <a:extLst>
                  <a:ext uri="{FF2B5EF4-FFF2-40B4-BE49-F238E27FC236}">
                    <a16:creationId xmlns:a16="http://schemas.microsoft.com/office/drawing/2014/main" id="{EED0CA24-DED9-42FE-9E6F-E9F705B9A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487E80CA-B07C-43C2-84C6-C7335BF5A701}"/>
                </a:ext>
              </a:extLst>
            </p:cNvPr>
            <p:cNvGrpSpPr/>
            <p:nvPr/>
          </p:nvGrpSpPr>
          <p:grpSpPr>
            <a:xfrm rot="20661914">
              <a:off x="6131002" y="2000799"/>
              <a:ext cx="336958" cy="415955"/>
              <a:chOff x="4127383" y="1382854"/>
              <a:chExt cx="336958" cy="415955"/>
            </a:xfrm>
          </p:grpSpPr>
          <p:sp>
            <p:nvSpPr>
              <p:cNvPr id="8" name="Ovaal 7">
                <a:extLst>
                  <a:ext uri="{FF2B5EF4-FFF2-40B4-BE49-F238E27FC236}">
                    <a16:creationId xmlns:a16="http://schemas.microsoft.com/office/drawing/2014/main" id="{B1A255AB-5C46-4497-9BDD-A4399BCA9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7383" y="138285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9AA05002-ADFA-45C8-BAD2-42F8C925A5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06" y="1672974"/>
                <a:ext cx="125835" cy="1258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37AB98-835F-40A3-A1F6-93065BA7C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43" y="561882"/>
            <a:ext cx="3583018" cy="229291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C3152E80-BFB3-4144-AF99-76A69AD5F6BC}"/>
              </a:ext>
            </a:extLst>
          </p:cNvPr>
          <p:cNvSpPr txBox="1"/>
          <p:nvPr/>
        </p:nvSpPr>
        <p:spPr>
          <a:xfrm>
            <a:off x="691937" y="660577"/>
            <a:ext cx="44547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koolstofdioxide</a:t>
            </a:r>
          </a:p>
          <a:p>
            <a:r>
              <a:rPr lang="nl-NL" sz="6000" dirty="0"/>
              <a:t>CO</a:t>
            </a:r>
            <a:r>
              <a:rPr lang="nl-NL" sz="6000" baseline="-25000" dirty="0"/>
              <a:t>2</a:t>
            </a:r>
            <a:endParaRPr lang="nl-NL" sz="60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D381F60-48D9-43FA-A782-EF6C3A9F0C03}"/>
              </a:ext>
            </a:extLst>
          </p:cNvPr>
          <p:cNvSpPr/>
          <p:nvPr/>
        </p:nvSpPr>
        <p:spPr>
          <a:xfrm rot="19130371">
            <a:off x="2929162" y="3620780"/>
            <a:ext cx="447934" cy="358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C33063F-856E-434C-8054-91419E3B7C1A}"/>
              </a:ext>
            </a:extLst>
          </p:cNvPr>
          <p:cNvSpPr/>
          <p:nvPr/>
        </p:nvSpPr>
        <p:spPr>
          <a:xfrm rot="19130371">
            <a:off x="5753508" y="4454271"/>
            <a:ext cx="447934" cy="358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140761D-178B-4261-AB38-AFA079A2CEE3}"/>
              </a:ext>
            </a:extLst>
          </p:cNvPr>
          <p:cNvSpPr/>
          <p:nvPr/>
        </p:nvSpPr>
        <p:spPr>
          <a:xfrm rot="19130371">
            <a:off x="2918142" y="4505141"/>
            <a:ext cx="447934" cy="42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86BA6DF-E652-4D10-B4FA-4360EC4EEA50}"/>
              </a:ext>
            </a:extLst>
          </p:cNvPr>
          <p:cNvSpPr/>
          <p:nvPr/>
        </p:nvSpPr>
        <p:spPr>
          <a:xfrm rot="19130371">
            <a:off x="5760897" y="3505195"/>
            <a:ext cx="447934" cy="53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A87B264-6780-4AD9-8170-FBE4AE8F32B7}"/>
              </a:ext>
            </a:extLst>
          </p:cNvPr>
          <p:cNvSpPr/>
          <p:nvPr/>
        </p:nvSpPr>
        <p:spPr>
          <a:xfrm>
            <a:off x="4377878" y="3589984"/>
            <a:ext cx="5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nl-NL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06CB22DD-538E-42DD-A3EA-872104077DBF}"/>
              </a:ext>
            </a:extLst>
          </p:cNvPr>
          <p:cNvSpPr/>
          <p:nvPr/>
        </p:nvSpPr>
        <p:spPr>
          <a:xfrm>
            <a:off x="5895591" y="3998087"/>
            <a:ext cx="5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  <a:endParaRPr lang="nl-NL" sz="2400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BF3A7AD-A182-4721-8087-B2040D8ECBB9}"/>
              </a:ext>
            </a:extLst>
          </p:cNvPr>
          <p:cNvSpPr/>
          <p:nvPr/>
        </p:nvSpPr>
        <p:spPr>
          <a:xfrm>
            <a:off x="2860166" y="4028812"/>
            <a:ext cx="55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  <a:endParaRPr lang="nl-NL" sz="24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ECD0E31-940E-4021-83C9-163753082EE3}"/>
              </a:ext>
            </a:extLst>
          </p:cNvPr>
          <p:cNvSpPr txBox="1"/>
          <p:nvPr/>
        </p:nvSpPr>
        <p:spPr>
          <a:xfrm>
            <a:off x="3719041" y="5138286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geen dipool</a:t>
            </a:r>
          </a:p>
        </p:txBody>
      </p:sp>
    </p:spTree>
    <p:extLst>
      <p:ext uri="{BB962C8B-B14F-4D97-AF65-F5344CB8AC3E}">
        <p14:creationId xmlns:p14="http://schemas.microsoft.com/office/powerpoint/2010/main" val="6660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09400" y="0"/>
            <a:ext cx="2550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He  </a:t>
            </a:r>
            <a:r>
              <a:rPr lang="nl-NL" sz="2400" dirty="0">
                <a:solidFill>
                  <a:srgbClr val="FF0000"/>
                </a:solidFill>
              </a:rPr>
              <a:t>edelgas</a:t>
            </a:r>
            <a:endParaRPr lang="nl-NL" sz="2400" dirty="0"/>
          </a:p>
          <a:p>
            <a:r>
              <a:rPr lang="nl-NL" sz="2000" dirty="0"/>
              <a:t>2 elektronen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398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09400" y="0"/>
            <a:ext cx="2550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Li</a:t>
            </a:r>
          </a:p>
          <a:p>
            <a:r>
              <a:rPr lang="nl-NL" sz="2000" dirty="0">
                <a:solidFill>
                  <a:srgbClr val="FF0000"/>
                </a:solidFill>
              </a:rPr>
              <a:t>3</a:t>
            </a:r>
            <a:r>
              <a:rPr lang="nl-NL" sz="2000" dirty="0"/>
              <a:t> elektronen</a:t>
            </a:r>
          </a:p>
          <a:p>
            <a:endParaRPr lang="nl-NL" sz="2000" dirty="0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4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5949</TotalTime>
  <Words>799</Words>
  <Application>Microsoft Office PowerPoint</Application>
  <PresentationFormat>Diavoorstelling (4:3)</PresentationFormat>
  <Paragraphs>442</Paragraphs>
  <Slides>74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104</cp:revision>
  <dcterms:created xsi:type="dcterms:W3CDTF">2015-04-11T13:15:39Z</dcterms:created>
  <dcterms:modified xsi:type="dcterms:W3CDTF">2023-03-21T12:32:29Z</dcterms:modified>
</cp:coreProperties>
</file>